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5332" r:id="rId1"/>
    <p:sldMasterId id="2147485356" r:id="rId2"/>
    <p:sldMasterId id="2147485506" r:id="rId3"/>
    <p:sldMasterId id="2147485518" r:id="rId4"/>
    <p:sldMasterId id="2147485530" r:id="rId5"/>
  </p:sldMasterIdLst>
  <p:notesMasterIdLst>
    <p:notesMasterId r:id="rId41"/>
  </p:notesMasterIdLst>
  <p:handoutMasterIdLst>
    <p:handoutMasterId r:id="rId42"/>
  </p:handoutMasterIdLst>
  <p:sldIdLst>
    <p:sldId id="1571" r:id="rId6"/>
    <p:sldId id="2130" r:id="rId7"/>
    <p:sldId id="2290" r:id="rId8"/>
    <p:sldId id="2082" r:id="rId9"/>
    <p:sldId id="2175" r:id="rId10"/>
    <p:sldId id="2083" r:id="rId11"/>
    <p:sldId id="2080" r:id="rId12"/>
    <p:sldId id="2148" r:id="rId13"/>
    <p:sldId id="2151" r:id="rId14"/>
    <p:sldId id="2159" r:id="rId15"/>
    <p:sldId id="2161" r:id="rId16"/>
    <p:sldId id="2164" r:id="rId17"/>
    <p:sldId id="2166" r:id="rId18"/>
    <p:sldId id="2176" r:id="rId19"/>
    <p:sldId id="2146" r:id="rId20"/>
    <p:sldId id="2178" r:id="rId21"/>
    <p:sldId id="2275" r:id="rId22"/>
    <p:sldId id="2171" r:id="rId23"/>
    <p:sldId id="1966" r:id="rId24"/>
    <p:sldId id="2172" r:id="rId25"/>
    <p:sldId id="2276" r:id="rId26"/>
    <p:sldId id="2144" r:id="rId27"/>
    <p:sldId id="2278" r:id="rId28"/>
    <p:sldId id="2279" r:id="rId29"/>
    <p:sldId id="2280" r:id="rId30"/>
    <p:sldId id="2282" r:id="rId31"/>
    <p:sldId id="2283" r:id="rId32"/>
    <p:sldId id="2284" r:id="rId33"/>
    <p:sldId id="2289" r:id="rId34"/>
    <p:sldId id="2285" r:id="rId35"/>
    <p:sldId id="2292" r:id="rId36"/>
    <p:sldId id="2291" r:id="rId37"/>
    <p:sldId id="2293" r:id="rId38"/>
    <p:sldId id="2286" r:id="rId39"/>
    <p:sldId id="2287" r:id="rId40"/>
  </p:sldIdLst>
  <p:sldSz cx="9144000" cy="6858000" type="screen4x3"/>
  <p:notesSz cx="9309100" cy="7023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FFFF"/>
    <a:srgbClr val="FFFF00"/>
    <a:srgbClr val="0000FF"/>
    <a:srgbClr val="F1F10F"/>
    <a:srgbClr val="F5F272"/>
    <a:srgbClr val="00CCFF"/>
    <a:srgbClr val="000066"/>
    <a:srgbClr val="FF99FF"/>
    <a:srgbClr val="290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91" autoAdjust="0"/>
    <p:restoredTop sz="87896" autoAdjust="0"/>
  </p:normalViewPr>
  <p:slideViewPr>
    <p:cSldViewPr>
      <p:cViewPr varScale="1">
        <p:scale>
          <a:sx n="67" d="100"/>
          <a:sy n="67" d="100"/>
        </p:scale>
        <p:origin x="2635" y="562"/>
      </p:cViewPr>
      <p:guideLst>
        <p:guide pos="2880"/>
        <p:guide orient="horz" pos="4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2419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31.wmf"/><Relationship Id="rId1" Type="http://schemas.openxmlformats.org/officeDocument/2006/relationships/image" Target="../media/image26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38.wmf"/><Relationship Id="rId7" Type="http://schemas.openxmlformats.org/officeDocument/2006/relationships/image" Target="../media/image25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8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image" Target="../media/image87.wmf"/><Relationship Id="rId7" Type="http://schemas.openxmlformats.org/officeDocument/2006/relationships/image" Target="../media/image91.wmf"/><Relationship Id="rId12" Type="http://schemas.openxmlformats.org/officeDocument/2006/relationships/image" Target="../media/image96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6" Type="http://schemas.openxmlformats.org/officeDocument/2006/relationships/image" Target="../media/image90.wmf"/><Relationship Id="rId11" Type="http://schemas.openxmlformats.org/officeDocument/2006/relationships/image" Target="../media/image95.wmf"/><Relationship Id="rId5" Type="http://schemas.openxmlformats.org/officeDocument/2006/relationships/image" Target="../media/image89.wmf"/><Relationship Id="rId10" Type="http://schemas.openxmlformats.org/officeDocument/2006/relationships/image" Target="../media/image94.wmf"/><Relationship Id="rId4" Type="http://schemas.openxmlformats.org/officeDocument/2006/relationships/image" Target="../media/image88.wmf"/><Relationship Id="rId9" Type="http://schemas.openxmlformats.org/officeDocument/2006/relationships/image" Target="../media/image9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033943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5" tIns="45958" rIns="91915" bIns="45958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73003" y="0"/>
            <a:ext cx="4033943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5" tIns="45958" rIns="91915" bIns="4595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670727"/>
            <a:ext cx="4033943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5" tIns="45958" rIns="91915" bIns="45958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en-US"/>
              <a:t>Oleg D. Lavrentovich, LCI, Kent State Uiversity</a:t>
            </a:r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73003" y="6670727"/>
            <a:ext cx="4033943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5" tIns="45958" rIns="91915" bIns="4595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B98FDB9-7B7C-43A1-9AA9-B4FE4A518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2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033943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5" tIns="45958" rIns="91915" bIns="45958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73003" y="0"/>
            <a:ext cx="4033943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5" tIns="45958" rIns="91915" bIns="4595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8775" y="527050"/>
            <a:ext cx="3513138" cy="2633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911" y="3335973"/>
            <a:ext cx="7447280" cy="316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5" tIns="45958" rIns="91915" bIns="45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670727"/>
            <a:ext cx="4033943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5" tIns="45958" rIns="91915" bIns="45958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en-US"/>
              <a:t>Oleg D. Lavrentovich, LCI, Kent State Uiversity</a:t>
            </a:r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73003" y="6670727"/>
            <a:ext cx="4033943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5" tIns="45958" rIns="91915" bIns="4595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3CDBDEE-AF85-4194-B10A-24B01BB6A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8717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Oleg D. Lavrentovich, LCI, Kent State Uiversity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CFC596-9C15-4786-9D0C-E1C34724B19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54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D2BDD1-C37A-4D3D-9D04-A6C89CB690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689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D2BDD1-C37A-4D3D-9D04-A6C89CB690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704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9155">
              <a:defRPr/>
            </a:pPr>
            <a:fld id="{2BD2BDD1-C37A-4D3D-9D04-A6C89CB69054}" type="slidenum">
              <a:rPr lang="en-US">
                <a:solidFill>
                  <a:srgbClr val="000000"/>
                </a:solidFill>
              </a:rPr>
              <a:pPr defTabSz="919155"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87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Oleg D. Lavrentovich, LCI, Kent State Uiversity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DBDEE-AF85-4194-B10A-24B01BB6A4C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43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Oleg D. Lavrentovich, LCI, Kent State Uiversity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DBDEE-AF85-4194-B10A-24B01BB6A4C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96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Oleg D. Lavrentovich, LCI, Kent State Uiversity</a:t>
            </a:r>
          </a:p>
        </p:txBody>
      </p:sp>
      <p:sp>
        <p:nvSpPr>
          <p:cNvPr id="860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98EC46-B4F4-48F7-9805-2E8367764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1673" y="3329940"/>
            <a:ext cx="6813056" cy="31546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36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Oleg D. Lavrentovich, LCI, Kent State Uiversity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DBDEE-AF85-4194-B10A-24B01BB6A4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815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TextShape 1"/>
          <p:cNvSpPr txBox="1"/>
          <p:nvPr/>
        </p:nvSpPr>
        <p:spPr>
          <a:xfrm>
            <a:off x="6018721" y="7352436"/>
            <a:ext cx="4614516" cy="38669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marL="0" marR="0" lvl="0" indent="0" algn="r" defTabSz="9380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4A859-CE00-4DB6-8EC7-632B51EDF920}" type="slidenum"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Times New Roman" pitchFamily="18" charset="0"/>
              </a:rPr>
              <a:pPr marL="0" marR="0" lvl="0" indent="0" algn="r" defTabSz="9380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61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382963" y="588963"/>
            <a:ext cx="3868737" cy="2901950"/>
          </a:xfrm>
          <a:prstGeom prst="rect">
            <a:avLst/>
          </a:prstGeom>
        </p:spPr>
      </p:sp>
      <p:sp>
        <p:nvSpPr>
          <p:cNvPr id="1613" name="PlaceHolder 3"/>
          <p:cNvSpPr>
            <a:spLocks noGrp="1"/>
          </p:cNvSpPr>
          <p:nvPr>
            <p:ph type="body"/>
          </p:nvPr>
        </p:nvSpPr>
        <p:spPr>
          <a:xfrm>
            <a:off x="1063373" y="3676080"/>
            <a:ext cx="8506491" cy="348245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7009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TextShape 1"/>
          <p:cNvSpPr txBox="1"/>
          <p:nvPr/>
        </p:nvSpPr>
        <p:spPr>
          <a:xfrm>
            <a:off x="6018721" y="7352436"/>
            <a:ext cx="4614516" cy="38669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marL="0" marR="0" lvl="0" indent="0" algn="r" defTabSz="9380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6F782E-E7DA-42C6-99E2-3E8F8FF64B50}" type="slidenum"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Times New Roman" pitchFamily="18" charset="0"/>
              </a:rPr>
              <a:pPr marL="0" marR="0" lvl="0" indent="0" algn="r" defTabSz="9380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61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382963" y="588963"/>
            <a:ext cx="3868737" cy="2901950"/>
          </a:xfrm>
          <a:prstGeom prst="rect">
            <a:avLst/>
          </a:prstGeom>
        </p:spPr>
      </p:sp>
      <p:sp>
        <p:nvSpPr>
          <p:cNvPr id="1616" name="PlaceHolder 3"/>
          <p:cNvSpPr>
            <a:spLocks noGrp="1"/>
          </p:cNvSpPr>
          <p:nvPr>
            <p:ph type="body"/>
          </p:nvPr>
        </p:nvSpPr>
        <p:spPr>
          <a:xfrm>
            <a:off x="1063373" y="3676080"/>
            <a:ext cx="8506491" cy="348245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477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TextShape 1"/>
          <p:cNvSpPr txBox="1"/>
          <p:nvPr/>
        </p:nvSpPr>
        <p:spPr>
          <a:xfrm>
            <a:off x="6018721" y="7352436"/>
            <a:ext cx="4614516" cy="38669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marL="0" marR="0" lvl="0" indent="0" algn="r" defTabSz="9380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6F782E-E7DA-42C6-99E2-3E8F8FF64B50}" type="slidenum"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Times New Roman" pitchFamily="18" charset="0"/>
              </a:rPr>
              <a:pPr marL="0" marR="0" lvl="0" indent="0" algn="r" defTabSz="9380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61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382963" y="588963"/>
            <a:ext cx="3868737" cy="2901950"/>
          </a:xfrm>
          <a:prstGeom prst="rect">
            <a:avLst/>
          </a:prstGeom>
        </p:spPr>
      </p:sp>
      <p:sp>
        <p:nvSpPr>
          <p:cNvPr id="1616" name="PlaceHolder 3"/>
          <p:cNvSpPr>
            <a:spLocks noGrp="1"/>
          </p:cNvSpPr>
          <p:nvPr>
            <p:ph type="body"/>
          </p:nvPr>
        </p:nvSpPr>
        <p:spPr>
          <a:xfrm>
            <a:off x="1063373" y="3676080"/>
            <a:ext cx="8506491" cy="348245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923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Oleg D. Lavrentovich, LCI, Kent State Uiversity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CFC596-9C15-4786-9D0C-E1C34724B1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15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TextShape 1"/>
          <p:cNvSpPr txBox="1"/>
          <p:nvPr/>
        </p:nvSpPr>
        <p:spPr>
          <a:xfrm>
            <a:off x="6018721" y="7352436"/>
            <a:ext cx="4614516" cy="38669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marL="0" marR="0" lvl="0" indent="0" algn="r" defTabSz="9380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0418F-8FDB-4EE5-8575-4FEF24BA7A92}" type="slidenum"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Times New Roman" pitchFamily="18" charset="0"/>
              </a:rPr>
              <a:pPr marL="0" marR="0" lvl="0" indent="0" algn="r" defTabSz="9380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62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382963" y="588963"/>
            <a:ext cx="3868737" cy="2901950"/>
          </a:xfrm>
          <a:prstGeom prst="rect">
            <a:avLst/>
          </a:prstGeom>
        </p:spPr>
      </p:sp>
      <p:sp>
        <p:nvSpPr>
          <p:cNvPr id="1622" name="PlaceHolder 3"/>
          <p:cNvSpPr>
            <a:spLocks noGrp="1"/>
          </p:cNvSpPr>
          <p:nvPr>
            <p:ph type="body"/>
          </p:nvPr>
        </p:nvSpPr>
        <p:spPr>
          <a:xfrm>
            <a:off x="1063373" y="3676080"/>
            <a:ext cx="8506491" cy="348245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95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Oleg D. Lavrentovich, LCI, Kent State Uiversity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CDBDEE-AF85-4194-B10A-24B01BB6A4C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641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TextShape 1"/>
          <p:cNvSpPr txBox="1"/>
          <p:nvPr/>
        </p:nvSpPr>
        <p:spPr>
          <a:xfrm>
            <a:off x="6018721" y="7352436"/>
            <a:ext cx="4614516" cy="38669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marL="0" marR="0" lvl="0" indent="0" algn="r" defTabSz="9380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4A859-CE00-4DB6-8EC7-632B51EDF920}" type="slidenum"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Times New Roman" pitchFamily="18" charset="0"/>
              </a:rPr>
              <a:pPr marL="0" marR="0" lvl="0" indent="0" algn="r" defTabSz="9380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61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382963" y="588963"/>
            <a:ext cx="3868737" cy="2901950"/>
          </a:xfrm>
          <a:prstGeom prst="rect">
            <a:avLst/>
          </a:prstGeom>
        </p:spPr>
      </p:sp>
      <p:sp>
        <p:nvSpPr>
          <p:cNvPr id="1613" name="PlaceHolder 3"/>
          <p:cNvSpPr>
            <a:spLocks noGrp="1"/>
          </p:cNvSpPr>
          <p:nvPr>
            <p:ph type="body"/>
          </p:nvPr>
        </p:nvSpPr>
        <p:spPr>
          <a:xfrm>
            <a:off x="1063373" y="3676080"/>
            <a:ext cx="8506491" cy="348245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178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TextShape 1"/>
          <p:cNvSpPr txBox="1"/>
          <p:nvPr/>
        </p:nvSpPr>
        <p:spPr>
          <a:xfrm>
            <a:off x="6018721" y="7352436"/>
            <a:ext cx="4614516" cy="38669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marL="0" marR="0" lvl="0" indent="0" algn="r" defTabSz="9380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4A859-CE00-4DB6-8EC7-632B51EDF920}" type="slidenum"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Times New Roman" pitchFamily="18" charset="0"/>
              </a:rPr>
              <a:pPr marL="0" marR="0" lvl="0" indent="0" algn="r" defTabSz="9380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61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382963" y="588963"/>
            <a:ext cx="3868737" cy="2901950"/>
          </a:xfrm>
          <a:prstGeom prst="rect">
            <a:avLst/>
          </a:prstGeom>
        </p:spPr>
      </p:sp>
      <p:sp>
        <p:nvSpPr>
          <p:cNvPr id="1613" name="PlaceHolder 3"/>
          <p:cNvSpPr>
            <a:spLocks noGrp="1"/>
          </p:cNvSpPr>
          <p:nvPr>
            <p:ph type="body"/>
          </p:nvPr>
        </p:nvSpPr>
        <p:spPr>
          <a:xfrm>
            <a:off x="1063373" y="3676080"/>
            <a:ext cx="8506491" cy="348245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821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TextShape 1"/>
          <p:cNvSpPr txBox="1"/>
          <p:nvPr/>
        </p:nvSpPr>
        <p:spPr>
          <a:xfrm>
            <a:off x="6018721" y="7352436"/>
            <a:ext cx="4614516" cy="38669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marL="0" marR="0" lvl="0" indent="0" algn="r" defTabSz="9380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4A859-CE00-4DB6-8EC7-632B51EDF920}" type="slidenum"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  <a:cs typeface="Times New Roman" pitchFamily="18" charset="0"/>
              </a:rPr>
              <a:pPr marL="0" marR="0" lvl="0" indent="0" algn="r" defTabSz="9380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61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382963" y="588963"/>
            <a:ext cx="3868737" cy="2901950"/>
          </a:xfrm>
          <a:prstGeom prst="rect">
            <a:avLst/>
          </a:prstGeom>
        </p:spPr>
      </p:sp>
      <p:sp>
        <p:nvSpPr>
          <p:cNvPr id="1613" name="PlaceHolder 3"/>
          <p:cNvSpPr>
            <a:spLocks noGrp="1"/>
          </p:cNvSpPr>
          <p:nvPr>
            <p:ph type="body"/>
          </p:nvPr>
        </p:nvSpPr>
        <p:spPr>
          <a:xfrm>
            <a:off x="1063373" y="3676080"/>
            <a:ext cx="8506491" cy="348245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0045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6813" indent="-287236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8944" indent="-229789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8521" indent="-229789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68098" indent="-229789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27676" indent="-2297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87253" indent="-2297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46831" indent="-2297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906408" indent="-2297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Oleg D. Lavrentovich, LCI, Kent State Uiversity</a:t>
            </a:r>
          </a:p>
        </p:txBody>
      </p:sp>
      <p:sp>
        <p:nvSpPr>
          <p:cNvPr id="1034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6813" indent="-287236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8944" indent="-229789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8521" indent="-229789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68098" indent="-229789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27676" indent="-2297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87253" indent="-2297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46831" indent="-2297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906408" indent="-2297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B3A881-1BA6-4ABF-A6E5-0018C4F311E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3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233" y="4351269"/>
            <a:ext cx="5065763" cy="41222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872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5153" indent="-294289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7160" indent="-235432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8022" indent="-235432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8887" indent="-235432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9749" indent="-2354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60614" indent="-2354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31477" indent="-2354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002342" indent="-2354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91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Oleg D. Lavrentovich, LCI, Kent State Uiversity</a:t>
            </a:r>
          </a:p>
        </p:txBody>
      </p:sp>
      <p:sp>
        <p:nvSpPr>
          <p:cNvPr id="1372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5153" indent="-294289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7160" indent="-235432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8022" indent="-235432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8887" indent="-235432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9749" indent="-2354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60614" indent="-2354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31477" indent="-2354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002342" indent="-2354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r" defTabSz="9191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D42913-2DE1-4706-BA62-0BCE6D83C6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91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7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3372" y="3335973"/>
            <a:ext cx="6822363" cy="31603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59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Oleg D. Lavrentovich, LCI, Kent State Uiversity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CFC596-9C15-4786-9D0C-E1C34724B19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Oleg D. Lavrentovich, LCI, Kent State Uiversity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CDBDEE-AF85-4194-B10A-24B01BB6A4C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48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Oleg D. Lavrentovich, LCI, Kent State Uiversity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CDBDEE-AF85-4194-B10A-24B01BB6A4C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45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Oleg D. Lavrentovich, LCI, Kent State Uiversity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CDBDEE-AF85-4194-B10A-24B01BB6A4C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62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52288" indent="-2892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58460" indent="-2307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23109" indent="-2307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86175" indent="-2307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41341" indent="-230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96506" indent="-230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51672" indent="-230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906837" indent="-230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9155" eaLnBrk="1" hangingPunct="1">
              <a:spcBef>
                <a:spcPct val="0"/>
              </a:spcBef>
              <a:defRPr/>
            </a:pPr>
            <a:r>
              <a:rPr lang="en-US" altLang="en-US">
                <a:solidFill>
                  <a:srgbClr val="000000"/>
                </a:solidFill>
                <a:cs typeface="Times New Roman" pitchFamily="18" charset="0"/>
              </a:rPr>
              <a:t>Oleg D. Lavrentovich, LCI, Kent State Uiversity</a:t>
            </a:r>
          </a:p>
        </p:txBody>
      </p:sp>
      <p:sp>
        <p:nvSpPr>
          <p:cNvPr id="7373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52288" indent="-2892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58460" indent="-2307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23109" indent="-2307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86175" indent="-2307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41341" indent="-230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96506" indent="-230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51672" indent="-230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906837" indent="-2307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9155" eaLnBrk="1" hangingPunct="1">
              <a:spcBef>
                <a:spcPct val="0"/>
              </a:spcBef>
              <a:defRPr/>
            </a:pPr>
            <a:fld id="{651E36B9-7632-44C5-93C1-FD613712DFAD}" type="slidenum">
              <a:rPr lang="en-US" altLang="en-US">
                <a:solidFill>
                  <a:srgbClr val="000000"/>
                </a:solidFill>
                <a:cs typeface="Times New Roman" pitchFamily="18" charset="0"/>
              </a:rPr>
              <a:pPr defTabSz="919155" eaLnBrk="1" hangingPunct="1">
                <a:spcBef>
                  <a:spcPct val="0"/>
                </a:spcBef>
                <a:defRPr/>
              </a:pPr>
              <a:t>7</a:t>
            </a:fld>
            <a:endParaRPr lang="en-US" alt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3123" y="3336611"/>
            <a:ext cx="6822858" cy="31600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820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35818" indent="-283007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32027" indent="-22640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584838" indent="-22640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37649" indent="-22640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490460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43271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39608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4889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Oleg D. Lavrentovich, LCI, Kent State Uiversity</a:t>
            </a:r>
          </a:p>
        </p:txBody>
      </p:sp>
      <p:sp>
        <p:nvSpPr>
          <p:cNvPr id="860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35818" indent="-283007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32027" indent="-22640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584838" indent="-22640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37649" indent="-22640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490460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43271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39608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48892" indent="-2264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98EC46-B4F4-48F7-9805-2E83677640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5613" y="3329940"/>
            <a:ext cx="6724921" cy="31546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370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Oleg D. Lavrentovich, LCI, Kent State Uiversity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DBDEE-AF85-4194-B10A-24B01BB6A4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5" name="Object 8"/>
          <p:cNvGraphicFramePr>
            <a:graphicFrameLocks noChangeAspect="1"/>
          </p:cNvGraphicFramePr>
          <p:nvPr userDrawn="1"/>
        </p:nvGraphicFramePr>
        <p:xfrm>
          <a:off x="7086600" y="6353175"/>
          <a:ext cx="19812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610" name="Bitmap Image" r:id="rId3" imgW="6477904" imgH="1467055" progId="PBrush">
                  <p:embed/>
                </p:oleObj>
              </mc:Choice>
              <mc:Fallback>
                <p:oleObj name="Bitmap Image" r:id="rId3" imgW="6477904" imgH="146705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6353175"/>
                        <a:ext cx="198120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Oleg D. Lavrentovich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91144-C01F-4BDD-9334-0508906537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41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E63D3-9158-4E2F-A6FE-340D0820C2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55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-152400"/>
            <a:ext cx="2001837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-152400"/>
            <a:ext cx="5854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6EC39-4BE1-4F42-8A47-D679D48D32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41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Times New Roman"/>
            </a:endParaRPr>
          </a:p>
        </p:txBody>
      </p:sp>
      <p:graphicFrame>
        <p:nvGraphicFramePr>
          <p:cNvPr id="5" name="Object 8"/>
          <p:cNvGraphicFramePr>
            <a:graphicFrameLocks noChangeAspect="1"/>
          </p:cNvGraphicFramePr>
          <p:nvPr userDrawn="1"/>
        </p:nvGraphicFramePr>
        <p:xfrm>
          <a:off x="7086600" y="6353175"/>
          <a:ext cx="19812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384" name="Bitmap Image" r:id="rId3" imgW="6477904" imgH="1467055" progId="PBrush">
                  <p:embed/>
                </p:oleObj>
              </mc:Choice>
              <mc:Fallback>
                <p:oleObj name="Bitmap Image" r:id="rId3" imgW="6477904" imgH="146705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6353175"/>
                        <a:ext cx="198120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Oleg D. Lavrentovich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D761A-4208-467D-B203-54AA8F0796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58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167DE-5AB9-43FA-AA29-0EE887AE22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895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4A7A1-580D-464B-85A6-EC4BF39F9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99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447800"/>
            <a:ext cx="39243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447800"/>
            <a:ext cx="39243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F18F1-EFD3-44A8-9C8C-C2BB089274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08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530FC-82B5-4DFD-BB3A-EAFB18DEB5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19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06A97-6DA4-4D2A-B27D-C5071DA26F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82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B4109-0448-4495-AC4F-8C6B33CC39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16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374E3-6F82-45C4-9E13-0948F70E97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81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9ABFF-958A-4421-ACD1-3B6E44DA2F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61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793B0-6A84-4766-AAF7-A3697A85B0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33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65E6F-43CD-4399-B055-70CB2F8E52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92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-152400"/>
            <a:ext cx="2001837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-152400"/>
            <a:ext cx="5854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836B0-50AC-435A-A5D3-9553EB912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17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graphicFrame>
        <p:nvGraphicFramePr>
          <p:cNvPr id="5" name="Object 8"/>
          <p:cNvGraphicFramePr>
            <a:graphicFrameLocks noChangeAspect="1"/>
          </p:cNvGraphicFramePr>
          <p:nvPr userDrawn="1"/>
        </p:nvGraphicFramePr>
        <p:xfrm>
          <a:off x="7086600" y="6353177"/>
          <a:ext cx="19812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244" name="Bitmap Image" r:id="rId3" imgW="6477904" imgH="1467055" progId="PBrush">
                  <p:embed/>
                </p:oleObj>
              </mc:Choice>
              <mc:Fallback>
                <p:oleObj name="Bitmap Image" r:id="rId3" imgW="6477904" imgH="1467055" progId="PBrush">
                  <p:embed/>
                  <p:pic>
                    <p:nvPicPr>
                      <p:cNvPr id="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6353177"/>
                        <a:ext cx="198120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2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95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Oleg D. Lavrentovich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91144-C01F-4BDD-9334-0508906537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67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9ABFF-958A-4421-ACD1-3B6E44DA2F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06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30495-6A80-4B82-B631-CD36AC81F7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34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447800"/>
            <a:ext cx="3924300" cy="4572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447800"/>
            <a:ext cx="3924300" cy="4572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B50AF-FD56-4CF4-9327-E93BCECBC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022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820EC-C064-4302-BF17-B1905A1515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07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D931E-ABF8-442C-89DB-08886A052F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96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3B39C-2BD6-4477-8209-5912BD6DC3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7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30495-6A80-4B82-B631-CD36AC81F7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000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7DDD3-0D1A-4ADD-9C2B-352AC3C42F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26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94222-BD8F-45A5-87DB-555165C74C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93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E63D3-9158-4E2F-A6FE-340D0820C2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39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9" y="-152400"/>
            <a:ext cx="2001837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9" y="-152400"/>
            <a:ext cx="5854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6EC39-4BE1-4F42-8A47-D679D48D32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240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5" name="Object 8"/>
          <p:cNvGraphicFramePr>
            <a:graphicFrameLocks noChangeAspect="1"/>
          </p:cNvGraphicFramePr>
          <p:nvPr userDrawn="1"/>
        </p:nvGraphicFramePr>
        <p:xfrm>
          <a:off x="7086600" y="6353177"/>
          <a:ext cx="19812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639" name="Bitmap Image" r:id="rId3" imgW="6477904" imgH="1467055" progId="PBrush">
                  <p:embed/>
                </p:oleObj>
              </mc:Choice>
              <mc:Fallback>
                <p:oleObj name="Bitmap Image" r:id="rId3" imgW="6477904" imgH="146705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6353177"/>
                        <a:ext cx="198120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2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95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Verdana" pitchFamily="34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Oleg D. Lavrentovich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91144-C01F-4BDD-9334-0508906537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736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9ABFF-958A-4421-ACD1-3B6E44DA2F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14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30495-6A80-4B82-B631-CD36AC81F7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82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447800"/>
            <a:ext cx="3924300" cy="4572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447800"/>
            <a:ext cx="3924300" cy="4572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B50AF-FD56-4CF4-9327-E93BCECBC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240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820EC-C064-4302-BF17-B1905A1515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01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D931E-ABF8-442C-89DB-08886A052F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0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447800"/>
            <a:ext cx="39243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447800"/>
            <a:ext cx="39243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B50AF-FD56-4CF4-9327-E93BCECBC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02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3B39C-2BD6-4477-8209-5912BD6DC3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10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7DDD3-0D1A-4ADD-9C2B-352AC3C42F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6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94222-BD8F-45A5-87DB-555165C74C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17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E63D3-9158-4E2F-A6FE-340D0820C2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303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9" y="-152400"/>
            <a:ext cx="2001837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9" y="-152400"/>
            <a:ext cx="5854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6EC39-4BE1-4F42-8A47-D679D48D32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252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2812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PlaceHolder 1"/>
          <p:cNvSpPr>
            <a:spLocks noGrp="1"/>
          </p:cNvSpPr>
          <p:nvPr>
            <p:ph type="title"/>
          </p:nvPr>
        </p:nvSpPr>
        <p:spPr>
          <a:xfrm>
            <a:off x="457172" y="569381"/>
            <a:ext cx="8229090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765" name="PlaceHolder 2"/>
          <p:cNvSpPr>
            <a:spLocks noGrp="1"/>
          </p:cNvSpPr>
          <p:nvPr>
            <p:ph type="subTitle"/>
          </p:nvPr>
        </p:nvSpPr>
        <p:spPr>
          <a:xfrm>
            <a:off x="457172" y="3392010"/>
            <a:ext cx="8229090" cy="40203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4967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PlaceHolder 1"/>
          <p:cNvSpPr>
            <a:spLocks noGrp="1"/>
          </p:cNvSpPr>
          <p:nvPr>
            <p:ph type="title"/>
          </p:nvPr>
        </p:nvSpPr>
        <p:spPr>
          <a:xfrm>
            <a:off x="457172" y="569381"/>
            <a:ext cx="8229090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767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822909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1542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PlaceHolder 1"/>
          <p:cNvSpPr>
            <a:spLocks noGrp="1"/>
          </p:cNvSpPr>
          <p:nvPr>
            <p:ph type="title"/>
          </p:nvPr>
        </p:nvSpPr>
        <p:spPr>
          <a:xfrm>
            <a:off x="457172" y="569381"/>
            <a:ext cx="8229090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769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401560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70" name="PlaceHolder 3"/>
          <p:cNvSpPr>
            <a:spLocks noGrp="1"/>
          </p:cNvSpPr>
          <p:nvPr>
            <p:ph type="body"/>
          </p:nvPr>
        </p:nvSpPr>
        <p:spPr>
          <a:xfrm>
            <a:off x="4673928" y="1604399"/>
            <a:ext cx="401560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469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PlaceHolder 1"/>
          <p:cNvSpPr>
            <a:spLocks noGrp="1"/>
          </p:cNvSpPr>
          <p:nvPr>
            <p:ph type="title"/>
          </p:nvPr>
        </p:nvSpPr>
        <p:spPr>
          <a:xfrm>
            <a:off x="457172" y="569381"/>
            <a:ext cx="8229090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046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820EC-C064-4302-BF17-B1905A1515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939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PlaceHolder 1"/>
          <p:cNvSpPr>
            <a:spLocks noGrp="1"/>
          </p:cNvSpPr>
          <p:nvPr>
            <p:ph type="subTitle"/>
          </p:nvPr>
        </p:nvSpPr>
        <p:spPr>
          <a:xfrm>
            <a:off x="457172" y="2726087"/>
            <a:ext cx="8229090" cy="40203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9033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PlaceHolder 1"/>
          <p:cNvSpPr>
            <a:spLocks noGrp="1"/>
          </p:cNvSpPr>
          <p:nvPr>
            <p:ph type="title"/>
          </p:nvPr>
        </p:nvSpPr>
        <p:spPr>
          <a:xfrm>
            <a:off x="457172" y="569381"/>
            <a:ext cx="8229090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774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75" name="PlaceHolder 3"/>
          <p:cNvSpPr>
            <a:spLocks noGrp="1"/>
          </p:cNvSpPr>
          <p:nvPr>
            <p:ph type="body"/>
          </p:nvPr>
        </p:nvSpPr>
        <p:spPr>
          <a:xfrm>
            <a:off x="4673928" y="1604399"/>
            <a:ext cx="401560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76" name="PlaceHolder 4"/>
          <p:cNvSpPr>
            <a:spLocks noGrp="1"/>
          </p:cNvSpPr>
          <p:nvPr>
            <p:ph type="body"/>
          </p:nvPr>
        </p:nvSpPr>
        <p:spPr>
          <a:xfrm>
            <a:off x="457172" y="3682062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5320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laceHolder 1"/>
          <p:cNvSpPr>
            <a:spLocks noGrp="1"/>
          </p:cNvSpPr>
          <p:nvPr>
            <p:ph type="title"/>
          </p:nvPr>
        </p:nvSpPr>
        <p:spPr>
          <a:xfrm>
            <a:off x="457172" y="569381"/>
            <a:ext cx="8229090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778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401560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79" name="PlaceHolder 3"/>
          <p:cNvSpPr>
            <a:spLocks noGrp="1"/>
          </p:cNvSpPr>
          <p:nvPr>
            <p:ph type="body"/>
          </p:nvPr>
        </p:nvSpPr>
        <p:spPr>
          <a:xfrm>
            <a:off x="4673928" y="1604399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80" name="PlaceHolder 4"/>
          <p:cNvSpPr>
            <a:spLocks noGrp="1"/>
          </p:cNvSpPr>
          <p:nvPr>
            <p:ph type="body"/>
          </p:nvPr>
        </p:nvSpPr>
        <p:spPr>
          <a:xfrm>
            <a:off x="4673928" y="3682062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321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PlaceHolder 1"/>
          <p:cNvSpPr>
            <a:spLocks noGrp="1"/>
          </p:cNvSpPr>
          <p:nvPr>
            <p:ph type="title"/>
          </p:nvPr>
        </p:nvSpPr>
        <p:spPr>
          <a:xfrm>
            <a:off x="457172" y="569381"/>
            <a:ext cx="8229090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782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83" name="PlaceHolder 3"/>
          <p:cNvSpPr>
            <a:spLocks noGrp="1"/>
          </p:cNvSpPr>
          <p:nvPr>
            <p:ph type="body"/>
          </p:nvPr>
        </p:nvSpPr>
        <p:spPr>
          <a:xfrm>
            <a:off x="4673928" y="1604399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84" name="PlaceHolder 4"/>
          <p:cNvSpPr>
            <a:spLocks noGrp="1"/>
          </p:cNvSpPr>
          <p:nvPr>
            <p:ph type="body"/>
          </p:nvPr>
        </p:nvSpPr>
        <p:spPr>
          <a:xfrm>
            <a:off x="457172" y="3682062"/>
            <a:ext cx="822909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7697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PlaceHolder 1"/>
          <p:cNvSpPr>
            <a:spLocks noGrp="1"/>
          </p:cNvSpPr>
          <p:nvPr>
            <p:ph type="title"/>
          </p:nvPr>
        </p:nvSpPr>
        <p:spPr>
          <a:xfrm>
            <a:off x="457172" y="569381"/>
            <a:ext cx="8229090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786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822909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87" name="PlaceHolder 3"/>
          <p:cNvSpPr>
            <a:spLocks noGrp="1"/>
          </p:cNvSpPr>
          <p:nvPr>
            <p:ph type="body"/>
          </p:nvPr>
        </p:nvSpPr>
        <p:spPr>
          <a:xfrm>
            <a:off x="457172" y="3682062"/>
            <a:ext cx="822909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030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PlaceHolder 1"/>
          <p:cNvSpPr>
            <a:spLocks noGrp="1"/>
          </p:cNvSpPr>
          <p:nvPr>
            <p:ph type="title"/>
          </p:nvPr>
        </p:nvSpPr>
        <p:spPr>
          <a:xfrm>
            <a:off x="457172" y="569381"/>
            <a:ext cx="8229090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789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90" name="PlaceHolder 3"/>
          <p:cNvSpPr>
            <a:spLocks noGrp="1"/>
          </p:cNvSpPr>
          <p:nvPr>
            <p:ph type="body"/>
          </p:nvPr>
        </p:nvSpPr>
        <p:spPr>
          <a:xfrm>
            <a:off x="4673928" y="1604399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91" name="PlaceHolder 4"/>
          <p:cNvSpPr>
            <a:spLocks noGrp="1"/>
          </p:cNvSpPr>
          <p:nvPr>
            <p:ph type="body"/>
          </p:nvPr>
        </p:nvSpPr>
        <p:spPr>
          <a:xfrm>
            <a:off x="457172" y="3682062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92" name="PlaceHolder 5"/>
          <p:cNvSpPr>
            <a:spLocks noGrp="1"/>
          </p:cNvSpPr>
          <p:nvPr>
            <p:ph type="body"/>
          </p:nvPr>
        </p:nvSpPr>
        <p:spPr>
          <a:xfrm>
            <a:off x="4673928" y="3682062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4627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laceHolder 1"/>
          <p:cNvSpPr>
            <a:spLocks noGrp="1"/>
          </p:cNvSpPr>
          <p:nvPr>
            <p:ph type="title"/>
          </p:nvPr>
        </p:nvSpPr>
        <p:spPr>
          <a:xfrm>
            <a:off x="457172" y="569381"/>
            <a:ext cx="8229090" cy="55271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794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2649636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95" name="PlaceHolder 3"/>
          <p:cNvSpPr>
            <a:spLocks noGrp="1"/>
          </p:cNvSpPr>
          <p:nvPr>
            <p:ph type="body"/>
          </p:nvPr>
        </p:nvSpPr>
        <p:spPr>
          <a:xfrm>
            <a:off x="3239714" y="1604399"/>
            <a:ext cx="2649636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96" name="PlaceHolder 4"/>
          <p:cNvSpPr>
            <a:spLocks noGrp="1"/>
          </p:cNvSpPr>
          <p:nvPr>
            <p:ph type="body"/>
          </p:nvPr>
        </p:nvSpPr>
        <p:spPr>
          <a:xfrm>
            <a:off x="6022257" y="1604399"/>
            <a:ext cx="2649636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97" name="PlaceHolder 5"/>
          <p:cNvSpPr>
            <a:spLocks noGrp="1"/>
          </p:cNvSpPr>
          <p:nvPr>
            <p:ph type="body"/>
          </p:nvPr>
        </p:nvSpPr>
        <p:spPr>
          <a:xfrm>
            <a:off x="457172" y="3682062"/>
            <a:ext cx="2649636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98" name="PlaceHolder 6"/>
          <p:cNvSpPr>
            <a:spLocks noGrp="1"/>
          </p:cNvSpPr>
          <p:nvPr>
            <p:ph type="body"/>
          </p:nvPr>
        </p:nvSpPr>
        <p:spPr>
          <a:xfrm>
            <a:off x="3239714" y="3682062"/>
            <a:ext cx="2649636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99" name="PlaceHolder 7"/>
          <p:cNvSpPr>
            <a:spLocks noGrp="1"/>
          </p:cNvSpPr>
          <p:nvPr>
            <p:ph type="body"/>
          </p:nvPr>
        </p:nvSpPr>
        <p:spPr>
          <a:xfrm>
            <a:off x="6022257" y="3682062"/>
            <a:ext cx="2649636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184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D931E-ABF8-442C-89DB-08886A052F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46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3B39C-2BD6-4477-8209-5912BD6DC3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62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7DDD3-0D1A-4ADD-9C2B-352AC3C42F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9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94222-BD8F-45A5-87DB-555165C74C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3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3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vmlDrawing" Target="../drawings/vmlDrawing5.v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oleObject" Target="../embeddings/oleObject5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vmlDrawing" Target="../drawings/vmlDrawing7.v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oleObject" Target="../embeddings/oleObject7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-1524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447800"/>
            <a:ext cx="8001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219200"/>
            <a:ext cx="7958138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0000CC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43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447800" y="6381750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1E090407-6E3A-4756-B067-9644E6D000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032" name="Object 9"/>
          <p:cNvGraphicFramePr>
            <a:graphicFrameLocks noChangeAspect="1"/>
          </p:cNvGraphicFramePr>
          <p:nvPr/>
        </p:nvGraphicFramePr>
        <p:xfrm>
          <a:off x="7086600" y="6353175"/>
          <a:ext cx="19812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588" name="Bitmap Image" r:id="rId14" imgW="6477904" imgH="1467055" progId="PBrush">
                  <p:embed/>
                </p:oleObj>
              </mc:Choice>
              <mc:Fallback>
                <p:oleObj name="Bitmap Image" r:id="rId14" imgW="6477904" imgH="146705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6353175"/>
                        <a:ext cx="198120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A3B2C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805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3" r:id="rId1"/>
    <p:sldLayoutId id="2147485334" r:id="rId2"/>
    <p:sldLayoutId id="2147485335" r:id="rId3"/>
    <p:sldLayoutId id="2147485336" r:id="rId4"/>
    <p:sldLayoutId id="2147485337" r:id="rId5"/>
    <p:sldLayoutId id="2147485338" r:id="rId6"/>
    <p:sldLayoutId id="2147485339" r:id="rId7"/>
    <p:sldLayoutId id="2147485340" r:id="rId8"/>
    <p:sldLayoutId id="2147485341" r:id="rId9"/>
    <p:sldLayoutId id="2147485342" r:id="rId10"/>
    <p:sldLayoutId id="214748534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Times New Roman" pitchFamily="18" charset="0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Times New Roman" pitchFamily="18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Times New Roman" pitchFamily="18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Times New Roman" pitchFamily="18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cs typeface="+mn-cs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-1524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447800"/>
            <a:ext cx="8001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219200"/>
            <a:ext cx="7958138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0000CC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43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447800" y="6381750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C57A4ABE-17A8-4B65-9FF1-454B2D04D7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032" name="Object 9"/>
          <p:cNvGraphicFramePr>
            <a:graphicFrameLocks noChangeAspect="1"/>
          </p:cNvGraphicFramePr>
          <p:nvPr/>
        </p:nvGraphicFramePr>
        <p:xfrm>
          <a:off x="7086600" y="6353175"/>
          <a:ext cx="19812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360" name="Bitmap Image" r:id="rId14" imgW="6477904" imgH="1467055" progId="PBrush">
                  <p:embed/>
                </p:oleObj>
              </mc:Choice>
              <mc:Fallback>
                <p:oleObj name="Bitmap Image" r:id="rId14" imgW="6477904" imgH="146705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6353175"/>
                        <a:ext cx="198120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A3B2C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905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7" r:id="rId1"/>
    <p:sldLayoutId id="2147485358" r:id="rId2"/>
    <p:sldLayoutId id="2147485359" r:id="rId3"/>
    <p:sldLayoutId id="2147485360" r:id="rId4"/>
    <p:sldLayoutId id="2147485361" r:id="rId5"/>
    <p:sldLayoutId id="2147485362" r:id="rId6"/>
    <p:sldLayoutId id="2147485363" r:id="rId7"/>
    <p:sldLayoutId id="2147485364" r:id="rId8"/>
    <p:sldLayoutId id="2147485365" r:id="rId9"/>
    <p:sldLayoutId id="2147485366" r:id="rId10"/>
    <p:sldLayoutId id="214748536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Times New Roman" pitchFamily="18" charset="0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Times New Roman" pitchFamily="18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Times New Roman" pitchFamily="18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Times New Roman" pitchFamily="18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cs typeface="+mn-cs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-1524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447800"/>
            <a:ext cx="8001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1" y="1219200"/>
            <a:ext cx="7958138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0000CC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43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447800" y="6381750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1E090407-6E3A-4756-B067-9644E6D000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032" name="Object 9"/>
          <p:cNvGraphicFramePr>
            <a:graphicFrameLocks noChangeAspect="1"/>
          </p:cNvGraphicFramePr>
          <p:nvPr/>
        </p:nvGraphicFramePr>
        <p:xfrm>
          <a:off x="7086600" y="6353177"/>
          <a:ext cx="19812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3220" name="Bitmap Image" r:id="rId14" imgW="6477904" imgH="1467055" progId="PBrush">
                  <p:embed/>
                </p:oleObj>
              </mc:Choice>
              <mc:Fallback>
                <p:oleObj name="Bitmap Image" r:id="rId14" imgW="6477904" imgH="1467055" progId="PBrush">
                  <p:embed/>
                  <p:pic>
                    <p:nvPicPr>
                      <p:cNvPr id="103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6353177"/>
                        <a:ext cx="198120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A3B2C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464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07" r:id="rId1"/>
    <p:sldLayoutId id="2147485508" r:id="rId2"/>
    <p:sldLayoutId id="2147485509" r:id="rId3"/>
    <p:sldLayoutId id="2147485510" r:id="rId4"/>
    <p:sldLayoutId id="2147485511" r:id="rId5"/>
    <p:sldLayoutId id="2147485512" r:id="rId6"/>
    <p:sldLayoutId id="2147485513" r:id="rId7"/>
    <p:sldLayoutId id="2147485514" r:id="rId8"/>
    <p:sldLayoutId id="2147485515" r:id="rId9"/>
    <p:sldLayoutId id="2147485516" r:id="rId10"/>
    <p:sldLayoutId id="214748551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Times New Roman" pitchFamily="18" charset="0"/>
          <a:cs typeface="Times New Roman" pitchFamily="18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Times New Roman" pitchFamily="18" charset="0"/>
          <a:cs typeface="Times New Roman" pitchFamily="18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Times New Roman" pitchFamily="18" charset="0"/>
          <a:cs typeface="Times New Roman" pitchFamily="18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Times New Roman" pitchFamily="18" charset="0"/>
          <a:cs typeface="Times New Roman" pitchFamily="18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52425" indent="-352425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o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327422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n"/>
        <a:defRPr sz="1800">
          <a:solidFill>
            <a:schemeClr val="tx1"/>
          </a:solidFill>
          <a:latin typeface="+mn-lt"/>
          <a:cs typeface="+mn-cs"/>
        </a:defRPr>
      </a:lvl2pPr>
      <a:lvl3pPr marL="978694" indent="-296466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o"/>
        <a:defRPr sz="1500">
          <a:solidFill>
            <a:schemeClr val="tx1"/>
          </a:solidFill>
          <a:latin typeface="+mn-lt"/>
          <a:cs typeface="+mn-cs"/>
        </a:defRPr>
      </a:lvl3pPr>
      <a:lvl4pPr marL="1270397" indent="-290513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n"/>
        <a:defRPr sz="1500">
          <a:solidFill>
            <a:schemeClr val="tx1"/>
          </a:solidFill>
          <a:latin typeface="+mn-lt"/>
          <a:cs typeface="+mn-cs"/>
        </a:defRPr>
      </a:lvl4pPr>
      <a:lvl5pPr marL="1570435" indent="-298847" algn="l" rtl="0" eaLnBrk="0" fontAlgn="base" hangingPunct="0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  <a:cs typeface="+mn-cs"/>
        </a:defRPr>
      </a:lvl5pPr>
      <a:lvl6pPr marL="1913335" indent="-298847" algn="l" rtl="0" fontAlgn="base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6pPr>
      <a:lvl7pPr marL="2256235" indent="-298847" algn="l" rtl="0" fontAlgn="base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7pPr>
      <a:lvl8pPr marL="2599135" indent="-298847" algn="l" rtl="0" fontAlgn="base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8pPr>
      <a:lvl9pPr marL="2942035" indent="-298847" algn="l" rtl="0" fontAlgn="base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-1524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447800"/>
            <a:ext cx="8001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1" y="1219200"/>
            <a:ext cx="7958138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0000CC"/>
          </a:solidFill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3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447800" y="6381750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Verdana" pitchFamily="34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E090407-6E3A-4756-B067-9644E6D00044}" type="slidenum">
              <a:rPr lang="en-US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032" name="Object 9"/>
          <p:cNvGraphicFramePr>
            <a:graphicFrameLocks noChangeAspect="1"/>
          </p:cNvGraphicFramePr>
          <p:nvPr/>
        </p:nvGraphicFramePr>
        <p:xfrm>
          <a:off x="7086600" y="6353177"/>
          <a:ext cx="19812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615" name="Bitmap Image" r:id="rId14" imgW="6477904" imgH="1467055" progId="PBrush">
                  <p:embed/>
                </p:oleObj>
              </mc:Choice>
              <mc:Fallback>
                <p:oleObj name="Bitmap Image" r:id="rId14" imgW="6477904" imgH="146705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6353177"/>
                        <a:ext cx="198120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A3B2C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683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9" r:id="rId1"/>
    <p:sldLayoutId id="2147485520" r:id="rId2"/>
    <p:sldLayoutId id="2147485521" r:id="rId3"/>
    <p:sldLayoutId id="2147485522" r:id="rId4"/>
    <p:sldLayoutId id="2147485523" r:id="rId5"/>
    <p:sldLayoutId id="2147485524" r:id="rId6"/>
    <p:sldLayoutId id="2147485525" r:id="rId7"/>
    <p:sldLayoutId id="2147485526" r:id="rId8"/>
    <p:sldLayoutId id="2147485527" r:id="rId9"/>
    <p:sldLayoutId id="2147485528" r:id="rId10"/>
    <p:sldLayoutId id="214748552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Times New Roman" pitchFamily="18" charset="0"/>
          <a:cs typeface="Times New Roman" pitchFamily="18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Times New Roman" pitchFamily="18" charset="0"/>
          <a:cs typeface="Times New Roman" pitchFamily="18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Times New Roman" pitchFamily="18" charset="0"/>
          <a:cs typeface="Times New Roman" pitchFamily="18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Times New Roman" pitchFamily="18" charset="0"/>
          <a:cs typeface="Times New Roman" pitchFamily="18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rgbClr val="0000CC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52425" indent="-352425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o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327422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n"/>
        <a:defRPr sz="1800">
          <a:solidFill>
            <a:schemeClr val="tx1"/>
          </a:solidFill>
          <a:latin typeface="+mn-lt"/>
          <a:cs typeface="+mn-cs"/>
        </a:defRPr>
      </a:lvl2pPr>
      <a:lvl3pPr marL="978694" indent="-296466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o"/>
        <a:defRPr sz="1500">
          <a:solidFill>
            <a:schemeClr val="tx1"/>
          </a:solidFill>
          <a:latin typeface="+mn-lt"/>
          <a:cs typeface="+mn-cs"/>
        </a:defRPr>
      </a:lvl3pPr>
      <a:lvl4pPr marL="1270397" indent="-290513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Wingdings" pitchFamily="2" charset="2"/>
        <a:buChar char="n"/>
        <a:defRPr sz="1500">
          <a:solidFill>
            <a:schemeClr val="tx1"/>
          </a:solidFill>
          <a:latin typeface="+mn-lt"/>
          <a:cs typeface="+mn-cs"/>
        </a:defRPr>
      </a:lvl4pPr>
      <a:lvl5pPr marL="1570435" indent="-298847" algn="l" rtl="0" eaLnBrk="0" fontAlgn="base" hangingPunct="0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  <a:cs typeface="+mn-cs"/>
        </a:defRPr>
      </a:lvl5pPr>
      <a:lvl6pPr marL="1913335" indent="-298847" algn="l" rtl="0" fontAlgn="base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6pPr>
      <a:lvl7pPr marL="2256235" indent="-298847" algn="l" rtl="0" fontAlgn="base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7pPr>
      <a:lvl8pPr marL="2599135" indent="-298847" algn="l" rtl="0" fontAlgn="base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8pPr>
      <a:lvl9pPr marL="2942035" indent="-298847" algn="l" rtl="0" fontAlgn="base">
        <a:spcBef>
          <a:spcPct val="25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title"/>
          </p:nvPr>
        </p:nvSpPr>
        <p:spPr>
          <a:xfrm>
            <a:off x="457172" y="273423"/>
            <a:ext cx="8229090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3991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63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822909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03" b="0" strike="noStrike" spc="-1">
                <a:latin typeface="Arial"/>
              </a:rPr>
              <a:t>Click to edit the outline text format</a:t>
            </a:r>
          </a:p>
          <a:p>
            <a:pPr marL="783692" lvl="1" indent="-293885">
              <a:spcBef>
                <a:spcPts val="102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540" b="0" strike="noStrike" spc="-1">
                <a:latin typeface="Arial"/>
              </a:rPr>
              <a:t>Second Outline Level</a:t>
            </a:r>
          </a:p>
          <a:p>
            <a:pPr marL="1175537" lvl="2" indent="-261230">
              <a:spcBef>
                <a:spcPts val="7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b="0" strike="noStrike" spc="-1">
                <a:latin typeface="Arial"/>
              </a:rPr>
              <a:t>Third Outline Level</a:t>
            </a:r>
          </a:p>
          <a:p>
            <a:pPr marL="1567382" lvl="3" indent="-195923">
              <a:spcBef>
                <a:spcPts val="51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14" b="0" strike="noStrike" spc="-1">
                <a:latin typeface="Arial"/>
              </a:rPr>
              <a:t>Fourth Outline Level</a:t>
            </a:r>
          </a:p>
          <a:p>
            <a:pPr marL="1959228" lvl="4" indent="-195923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4" b="0" strike="noStrike" spc="-1">
                <a:latin typeface="Arial"/>
              </a:rPr>
              <a:t>Fifth Outline Level</a:t>
            </a:r>
          </a:p>
          <a:p>
            <a:pPr marL="2351074" lvl="5" indent="-195923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4" b="0" strike="noStrike" spc="-1">
                <a:latin typeface="Arial"/>
              </a:rPr>
              <a:t>Sixth Outline Level</a:t>
            </a:r>
          </a:p>
          <a:p>
            <a:pPr marL="2742920" lvl="6" indent="-195923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4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4040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1" r:id="rId1"/>
    <p:sldLayoutId id="2147485532" r:id="rId2"/>
    <p:sldLayoutId id="2147485533" r:id="rId3"/>
    <p:sldLayoutId id="2147485534" r:id="rId4"/>
    <p:sldLayoutId id="2147485535" r:id="rId5"/>
    <p:sldLayoutId id="2147485536" r:id="rId6"/>
    <p:sldLayoutId id="2147485537" r:id="rId7"/>
    <p:sldLayoutId id="2147485538" r:id="rId8"/>
    <p:sldLayoutId id="2147485539" r:id="rId9"/>
    <p:sldLayoutId id="2147485540" r:id="rId10"/>
    <p:sldLayoutId id="2147485541" r:id="rId11"/>
    <p:sldLayoutId id="2147485542" r:id="rId12"/>
  </p:sldLayoutIdLst>
  <p:txStyles>
    <p:titleStyle>
      <a:lvl1pPr algn="l" defTabSz="829406" rtl="0" eaLnBrk="1" latinLnBrk="0" hangingPunct="1">
        <a:lnSpc>
          <a:spcPct val="90000"/>
        </a:lnSpc>
        <a:spcBef>
          <a:spcPct val="0"/>
        </a:spcBef>
        <a:buNone/>
        <a:defRPr sz="39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243000" algn="l" defTabSz="829406" rtl="0" eaLnBrk="1" latinLnBrk="0" hangingPunct="1">
        <a:lnSpc>
          <a:spcPct val="90000"/>
        </a:lnSpc>
        <a:spcBef>
          <a:spcPts val="1063"/>
        </a:spcBef>
        <a:buClr>
          <a:srgbClr val="000000"/>
        </a:buClr>
        <a:buSzPct val="45000"/>
        <a:buFont typeface="Wingdings" charset="2"/>
        <a:buChar char=""/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22055" indent="-207352" algn="l" defTabSz="829406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758" indent="-207352" algn="l" defTabSz="829406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462" indent="-207352" algn="l" defTabSz="829406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165" indent="-207352" algn="l" defTabSz="829406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0868" indent="-207352" algn="l" defTabSz="829406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571" indent="-207352" algn="l" defTabSz="829406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275" indent="-207352" algn="l" defTabSz="829406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4978" indent="-207352" algn="l" defTabSz="829406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04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06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10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813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516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220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2923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626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video" Target="../media/media3.wmv"/><Relationship Id="rId7" Type="http://schemas.openxmlformats.org/officeDocument/2006/relationships/oleObject" Target="../embeddings/oleObject12.bin"/><Relationship Id="rId2" Type="http://schemas.microsoft.com/office/2007/relationships/media" Target="../media/media3.wmv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4.avi"/><Relationship Id="rId7" Type="http://schemas.openxmlformats.org/officeDocument/2006/relationships/image" Target="../media/image22.png"/><Relationship Id="rId2" Type="http://schemas.microsoft.com/office/2007/relationships/media" Target="../media/media4.avi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1.wmf"/><Relationship Id="rId5" Type="http://schemas.openxmlformats.org/officeDocument/2006/relationships/image" Target="../media/image20.png"/><Relationship Id="rId10" Type="http://schemas.openxmlformats.org/officeDocument/2006/relationships/image" Target="../media/image19.wmf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1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28.png"/><Relationship Id="rId3" Type="http://schemas.openxmlformats.org/officeDocument/2006/relationships/video" Target="../media/media5.wmv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6.wmf"/><Relationship Id="rId2" Type="http://schemas.microsoft.com/office/2007/relationships/media" Target="../media/media5.wmv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7.jpeg"/><Relationship Id="rId11" Type="http://schemas.openxmlformats.org/officeDocument/2006/relationships/oleObject" Target="../embeddings/oleObject16.bin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30.png"/><Relationship Id="rId10" Type="http://schemas.openxmlformats.org/officeDocument/2006/relationships/image" Target="../media/image25.wmf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9.bin"/><Relationship Id="rId3" Type="http://schemas.openxmlformats.org/officeDocument/2006/relationships/video" Target="../media/media6.avi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34.tiff"/><Relationship Id="rId2" Type="http://schemas.microsoft.com/office/2007/relationships/media" Target="../media/media6.avi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3.jpg"/><Relationship Id="rId11" Type="http://schemas.openxmlformats.org/officeDocument/2006/relationships/image" Target="../media/image31.wmf"/><Relationship Id="rId5" Type="http://schemas.openxmlformats.org/officeDocument/2006/relationships/image" Target="../media/image32.png"/><Relationship Id="rId15" Type="http://schemas.openxmlformats.org/officeDocument/2006/relationships/image" Target="../media/image35.png"/><Relationship Id="rId10" Type="http://schemas.openxmlformats.org/officeDocument/2006/relationships/oleObject" Target="../embeddings/oleObject18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8.png"/><Relationship Id="rId14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40.wmf"/><Relationship Id="rId26" Type="http://schemas.openxmlformats.org/officeDocument/2006/relationships/image" Target="../media/image26.wmf"/><Relationship Id="rId3" Type="http://schemas.openxmlformats.org/officeDocument/2006/relationships/video" Target="../media/media5.wmv"/><Relationship Id="rId21" Type="http://schemas.openxmlformats.org/officeDocument/2006/relationships/image" Target="../media/image43.png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24.bin"/><Relationship Id="rId25" Type="http://schemas.openxmlformats.org/officeDocument/2006/relationships/oleObject" Target="../embeddings/oleObject27.bin"/><Relationship Id="rId2" Type="http://schemas.microsoft.com/office/2007/relationships/media" Target="../media/media5.wmv"/><Relationship Id="rId16" Type="http://schemas.openxmlformats.org/officeDocument/2006/relationships/image" Target="../media/image29.png"/><Relationship Id="rId20" Type="http://schemas.openxmlformats.org/officeDocument/2006/relationships/image" Target="../media/image41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0.png"/><Relationship Id="rId11" Type="http://schemas.openxmlformats.org/officeDocument/2006/relationships/oleObject" Target="../embeddings/oleObject22.bin"/><Relationship Id="rId24" Type="http://schemas.openxmlformats.org/officeDocument/2006/relationships/image" Target="../media/image25.wmf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42.png"/><Relationship Id="rId23" Type="http://schemas.openxmlformats.org/officeDocument/2006/relationships/oleObject" Target="../embeddings/oleObject26.bin"/><Relationship Id="rId28" Type="http://schemas.openxmlformats.org/officeDocument/2006/relationships/image" Target="../media/image45.png"/><Relationship Id="rId10" Type="http://schemas.openxmlformats.org/officeDocument/2006/relationships/image" Target="../media/image37.wmf"/><Relationship Id="rId19" Type="http://schemas.openxmlformats.org/officeDocument/2006/relationships/oleObject" Target="../embeddings/oleObject25.bin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39.wmf"/><Relationship Id="rId22" Type="http://schemas.openxmlformats.org/officeDocument/2006/relationships/image" Target="../media/image44.jpeg"/><Relationship Id="rId27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10" Type="http://schemas.openxmlformats.org/officeDocument/2006/relationships/image" Target="../media/image47.wmf"/><Relationship Id="rId4" Type="http://schemas.openxmlformats.org/officeDocument/2006/relationships/image" Target="../media/image48.png"/><Relationship Id="rId9" Type="http://schemas.openxmlformats.org/officeDocument/2006/relationships/oleObject" Target="../embeddings/oleObject2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53.png"/><Relationship Id="rId4" Type="http://schemas.openxmlformats.org/officeDocument/2006/relationships/image" Target="../media/image47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9.avi"/><Relationship Id="rId7" Type="http://schemas.openxmlformats.org/officeDocument/2006/relationships/image" Target="../media/image54.png"/><Relationship Id="rId2" Type="http://schemas.microsoft.com/office/2007/relationships/media" Target="../media/media8.avi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9.avi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65.png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3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79.png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oleObject" Target="../embeddings/oleObject32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13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29.xml"/><Relationship Id="rId16" Type="http://schemas.openxmlformats.org/officeDocument/2006/relationships/oleObject" Target="../embeddings/oleObject34.bin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2.jpeg"/><Relationship Id="rId11" Type="http://schemas.openxmlformats.org/officeDocument/2006/relationships/image" Target="../media/image83.png"/><Relationship Id="rId5" Type="http://schemas.openxmlformats.org/officeDocument/2006/relationships/image" Target="../media/image81.png"/><Relationship Id="rId15" Type="http://schemas.openxmlformats.org/officeDocument/2006/relationships/image" Target="../media/image73.wmf"/><Relationship Id="rId10" Type="http://schemas.openxmlformats.org/officeDocument/2006/relationships/image" Target="../media/image74.png"/><Relationship Id="rId4" Type="http://schemas.openxmlformats.org/officeDocument/2006/relationships/image" Target="../media/image80.png"/><Relationship Id="rId9" Type="http://schemas.openxmlformats.org/officeDocument/2006/relationships/oleObject" Target="../embeddings/oleObject32.bin"/><Relationship Id="rId14" Type="http://schemas.openxmlformats.org/officeDocument/2006/relationships/oleObject" Target="../embeddings/oleObject33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oleObject" Target="../embeddings/oleObject39.bin"/><Relationship Id="rId18" Type="http://schemas.openxmlformats.org/officeDocument/2006/relationships/image" Target="../media/image91.wmf"/><Relationship Id="rId26" Type="http://schemas.openxmlformats.org/officeDocument/2006/relationships/image" Target="../media/image95.wmf"/><Relationship Id="rId3" Type="http://schemas.openxmlformats.org/officeDocument/2006/relationships/image" Target="../media/image79.png"/><Relationship Id="rId21" Type="http://schemas.openxmlformats.org/officeDocument/2006/relationships/oleObject" Target="../embeddings/oleObject43.bin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88.wmf"/><Relationship Id="rId17" Type="http://schemas.openxmlformats.org/officeDocument/2006/relationships/oleObject" Target="../embeddings/oleObject41.bin"/><Relationship Id="rId25" Type="http://schemas.openxmlformats.org/officeDocument/2006/relationships/oleObject" Target="../embeddings/oleObject45.bin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90.wmf"/><Relationship Id="rId20" Type="http://schemas.openxmlformats.org/officeDocument/2006/relationships/image" Target="../media/image92.w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38.bin"/><Relationship Id="rId24" Type="http://schemas.openxmlformats.org/officeDocument/2006/relationships/image" Target="../media/image94.wmf"/><Relationship Id="rId5" Type="http://schemas.openxmlformats.org/officeDocument/2006/relationships/oleObject" Target="../embeddings/oleObject35.bin"/><Relationship Id="rId15" Type="http://schemas.openxmlformats.org/officeDocument/2006/relationships/oleObject" Target="../embeddings/oleObject40.bin"/><Relationship Id="rId23" Type="http://schemas.openxmlformats.org/officeDocument/2006/relationships/oleObject" Target="../embeddings/oleObject44.bin"/><Relationship Id="rId28" Type="http://schemas.openxmlformats.org/officeDocument/2006/relationships/image" Target="../media/image96.wmf"/><Relationship Id="rId10" Type="http://schemas.openxmlformats.org/officeDocument/2006/relationships/image" Target="../media/image87.wmf"/><Relationship Id="rId19" Type="http://schemas.openxmlformats.org/officeDocument/2006/relationships/oleObject" Target="../embeddings/oleObject42.bin"/><Relationship Id="rId4" Type="http://schemas.openxmlformats.org/officeDocument/2006/relationships/image" Target="../media/image74.png"/><Relationship Id="rId9" Type="http://schemas.openxmlformats.org/officeDocument/2006/relationships/oleObject" Target="../embeddings/oleObject37.bin"/><Relationship Id="rId14" Type="http://schemas.openxmlformats.org/officeDocument/2006/relationships/image" Target="../media/image89.wmf"/><Relationship Id="rId22" Type="http://schemas.openxmlformats.org/officeDocument/2006/relationships/image" Target="../media/image93.wmf"/><Relationship Id="rId27" Type="http://schemas.openxmlformats.org/officeDocument/2006/relationships/oleObject" Target="../embeddings/oleObject4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2.avi"/><Relationship Id="rId7" Type="http://schemas.openxmlformats.org/officeDocument/2006/relationships/image" Target="../media/image13.wmf"/><Relationship Id="rId2" Type="http://schemas.microsoft.com/office/2007/relationships/media" Target="../media/media2.avi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381000" y="-180975"/>
            <a:ext cx="8762999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rgbClr val="0000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sz="3600" b="1" dirty="0">
                <a:solidFill>
                  <a:srgbClr val="C00000"/>
                </a:solidFill>
              </a:rPr>
              <a:t>Bioinspired liquid crystal patterns to command living matter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44777" y="1518376"/>
            <a:ext cx="3562350" cy="437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1800" b="0" dirty="0">
                <a:solidFill>
                  <a:srgbClr val="0000CC"/>
                </a:solidFill>
                <a:latin typeface="Times New Roman"/>
              </a:rPr>
              <a:t>Oleg D. Lavrentovich</a:t>
            </a: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endParaRPr lang="en-US" altLang="en-US" sz="1800" b="0" dirty="0">
              <a:solidFill>
                <a:srgbClr val="0000CC"/>
              </a:solidFill>
              <a:latin typeface="Times New Roman"/>
            </a:endParaRP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1800" b="0" dirty="0">
                <a:solidFill>
                  <a:srgbClr val="0000CC"/>
                </a:solidFill>
                <a:latin typeface="Times New Roman"/>
              </a:rPr>
              <a:t>Advanced Materials and </a:t>
            </a: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1800" b="0" dirty="0">
                <a:solidFill>
                  <a:srgbClr val="0000CC"/>
                </a:solidFill>
                <a:latin typeface="Times New Roman"/>
              </a:rPr>
              <a:t>Liquid Crystal Institute</a:t>
            </a: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endParaRPr lang="en-US" altLang="en-US" sz="1800" b="0" dirty="0">
              <a:solidFill>
                <a:srgbClr val="0000CC"/>
              </a:solidFill>
              <a:latin typeface="Times New Roman"/>
            </a:endParaRP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1800" b="0" dirty="0">
                <a:solidFill>
                  <a:srgbClr val="0000CC"/>
                </a:solidFill>
                <a:latin typeface="Times New Roman"/>
              </a:rPr>
              <a:t>Departments of Physics</a:t>
            </a: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1800" b="0" dirty="0">
                <a:solidFill>
                  <a:srgbClr val="0000CC"/>
                </a:solidFill>
                <a:latin typeface="Times New Roman"/>
              </a:rPr>
              <a:t>Chemical Physics Interdisciplinary Program</a:t>
            </a: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endParaRPr lang="en-US" altLang="en-US" sz="1800" b="0" dirty="0">
              <a:solidFill>
                <a:srgbClr val="0000CC"/>
              </a:solidFill>
              <a:latin typeface="Times New Roman"/>
            </a:endParaRP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1800" b="0" dirty="0">
                <a:solidFill>
                  <a:srgbClr val="0000CC"/>
                </a:solidFill>
                <a:latin typeface="Times New Roman"/>
              </a:rPr>
              <a:t>Kent State University</a:t>
            </a: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endParaRPr lang="en-US" altLang="en-US" sz="1800" b="0" dirty="0">
              <a:solidFill>
                <a:srgbClr val="0000CC"/>
              </a:solidFill>
              <a:latin typeface="Times New Roman"/>
            </a:endParaRP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endParaRPr lang="en-US" altLang="en-US" sz="1800" b="0" dirty="0">
              <a:solidFill>
                <a:srgbClr val="0000CC"/>
              </a:solidFill>
              <a:latin typeface="Times New Roman"/>
            </a:endParaRP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1800" b="0" dirty="0">
                <a:solidFill>
                  <a:srgbClr val="0000CC"/>
                </a:solidFill>
                <a:latin typeface="Times New Roman"/>
              </a:rPr>
              <a:t>Support: NSF DMS-1729509, CMMI-1663394, DOE DE-SC0019105</a:t>
            </a: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endParaRPr lang="en-US" altLang="en-US" sz="2000" b="0" dirty="0">
              <a:solidFill>
                <a:srgbClr val="0000CC"/>
              </a:solidFill>
              <a:latin typeface="Times New Roman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18541" y="5562600"/>
            <a:ext cx="87423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br>
              <a:rPr lang="en-US" sz="1800" b="1" dirty="0"/>
            </a:br>
            <a:endParaRPr lang="en-US" sz="1800" dirty="0">
              <a:solidFill>
                <a:srgbClr val="0000CC"/>
              </a:solidFill>
              <a:latin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4777" y="5666138"/>
            <a:ext cx="87883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Times New Roman"/>
              </a:rPr>
              <a:t>APS March Meeting 2020</a:t>
            </a: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Times New Roman"/>
              </a:rPr>
              <a:t>Session F18: Non-equilibrium bioinspired modes of assembled materials, March 3, 2020</a:t>
            </a:r>
          </a:p>
        </p:txBody>
      </p:sp>
      <p:pic>
        <p:nvPicPr>
          <p:cNvPr id="7" name="Picture 6" descr="labsid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460" y="1518376"/>
            <a:ext cx="4623537" cy="286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76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574675" y="-1524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Pure splay: Bacteria swim || director; bipolar motion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48400" y="1923871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Number of bacteria swimming towards and away from the core is about the same at low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4433" t="3770" r="4369" b="5385"/>
          <a:stretch/>
        </p:blipFill>
        <p:spPr>
          <a:xfrm>
            <a:off x="591862" y="1202387"/>
            <a:ext cx="2443106" cy="2433604"/>
          </a:xfrm>
          <a:prstGeom prst="rect">
            <a:avLst/>
          </a:prstGeom>
        </p:spPr>
      </p:pic>
      <p:pic>
        <p:nvPicPr>
          <p:cNvPr id="3" name="movie_+1-1arr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>
            <a:lum bright="-7000" contrast="51000"/>
          </a:blip>
          <a:srcRect l="35157" t="45833" r="40234" b="27604"/>
          <a:stretch/>
        </p:blipFill>
        <p:spPr>
          <a:xfrm>
            <a:off x="3264468" y="1237830"/>
            <a:ext cx="2907732" cy="235387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65886" y="1611651"/>
            <a:ext cx="1277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/m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83140" y="3635991"/>
          <a:ext cx="1860550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923" name="Equation" r:id="rId7" imgW="1104840" imgH="215640" progId="Equation.DSMT4">
                  <p:embed/>
                </p:oleObj>
              </mc:Choice>
              <mc:Fallback>
                <p:oleObj name="Equation" r:id="rId7" imgW="1104840" imgH="21564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140" y="3635991"/>
                        <a:ext cx="1860550" cy="363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20">
            <a:extLst>
              <a:ext uri="{FF2B5EF4-FFF2-40B4-BE49-F238E27FC236}">
                <a16:creationId xmlns:a16="http://schemas.microsoft.com/office/drawing/2014/main" id="{2F71A7DB-598C-41D8-ADFF-45342A69D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6" y="6341483"/>
            <a:ext cx="6172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Chenhui Peng, Taras Turiv et al,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Science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354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,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882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(2016)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15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25545" y="838200"/>
            <a:ext cx="4836806" cy="2124450"/>
            <a:chOff x="356741" y="473174"/>
            <a:chExt cx="6188333" cy="27180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3517" t="4010" r="2934" b="3174"/>
            <a:stretch/>
          </p:blipFill>
          <p:spPr>
            <a:xfrm>
              <a:off x="356741" y="491251"/>
              <a:ext cx="2721347" cy="2700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21593" y="1914691"/>
              <a:ext cx="1811348" cy="11422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5934892" y="862700"/>
              <a:ext cx="459000" cy="74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4613" y="473174"/>
              <a:ext cx="750461" cy="390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Video_1_circular+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065" y="3284871"/>
            <a:ext cx="3752436" cy="2819551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2201162" y="2900953"/>
            <a:ext cx="1946339" cy="3839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369613" y="2888789"/>
            <a:ext cx="419261" cy="4271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685800" y="-4572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Pure bend: Bacteria swim || director; bipolar motion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22848" y="3179114"/>
            <a:ext cx="3979162" cy="2925308"/>
            <a:chOff x="4222848" y="3551692"/>
            <a:chExt cx="3979162" cy="292530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22848" y="3551692"/>
              <a:ext cx="2668678" cy="199973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419600" y="5553670"/>
              <a:ext cx="37824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/>
                </a:rPr>
                <a:t>Number of bacteria swimming to the right and to the left is the same, as expected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045650" y="902463"/>
            <a:ext cx="1277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c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=10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 /m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672259"/>
              </p:ext>
            </p:extLst>
          </p:nvPr>
        </p:nvGraphicFramePr>
        <p:xfrm>
          <a:off x="789213" y="2919897"/>
          <a:ext cx="190023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971" name="Equation" r:id="rId9" imgW="1130040" imgH="253800" progId="Equation.DSMT4">
                  <p:embed/>
                </p:oleObj>
              </mc:Choice>
              <mc:Fallback>
                <p:oleObj name="Equation" r:id="rId9" imgW="1130040" imgH="2538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213" y="2919897"/>
                        <a:ext cx="1900238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20">
            <a:extLst>
              <a:ext uri="{FF2B5EF4-FFF2-40B4-BE49-F238E27FC236}">
                <a16:creationId xmlns:a16="http://schemas.microsoft.com/office/drawing/2014/main" id="{C2E13808-139D-45FC-AD98-4C158B44E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6" y="6341483"/>
            <a:ext cx="6172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Chenhui Peng, Taras Turiv et al,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Science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354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,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882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(2016)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302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3964" r="3168" b="3809"/>
          <a:stretch/>
        </p:blipFill>
        <p:spPr>
          <a:xfrm flipV="1">
            <a:off x="5192586" y="1290047"/>
            <a:ext cx="2220105" cy="2230408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6687757" y="3448241"/>
            <a:ext cx="556613" cy="657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32"/>
          <p:cNvGraphicFramePr>
            <a:graphicFrameLocks noChangeAspect="1"/>
          </p:cNvGraphicFramePr>
          <p:nvPr/>
        </p:nvGraphicFramePr>
        <p:xfrm>
          <a:off x="6705146" y="3198266"/>
          <a:ext cx="440630" cy="236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109" name="Equation" r:id="rId7" imgW="419040" imgH="203040" progId="Equation.DSMT4">
                  <p:embed/>
                </p:oleObj>
              </mc:Choice>
              <mc:Fallback>
                <p:oleObj name="Equation" r:id="rId7" imgW="419040" imgH="203040" progId="Equation.DSMT4">
                  <p:embed/>
                  <p:pic>
                    <p:nvPicPr>
                      <p:cNvPr id="21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146" y="3198266"/>
                        <a:ext cx="440630" cy="236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7"/>
          <p:cNvGraphicFramePr>
            <a:graphicFrameLocks noChangeAspect="1"/>
          </p:cNvGraphicFramePr>
          <p:nvPr/>
        </p:nvGraphicFramePr>
        <p:xfrm>
          <a:off x="7479607" y="1504662"/>
          <a:ext cx="689468" cy="250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110" name="Equation" r:id="rId9" imgW="558720" imgH="203040" progId="Equation.DSMT4">
                  <p:embed/>
                </p:oleObj>
              </mc:Choice>
              <mc:Fallback>
                <p:oleObj name="Equation" r:id="rId9" imgW="558720" imgH="203040" progId="Equation.DSMT4">
                  <p:embed/>
                  <p:pic>
                    <p:nvPicPr>
                      <p:cNvPr id="1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9607" y="1504662"/>
                        <a:ext cx="689468" cy="250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7"/>
          <p:cNvGraphicFramePr>
            <a:graphicFrameLocks noChangeAspect="1"/>
          </p:cNvGraphicFramePr>
          <p:nvPr/>
        </p:nvGraphicFramePr>
        <p:xfrm>
          <a:off x="7634522" y="3162560"/>
          <a:ext cx="156384" cy="21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111" name="Equation" r:id="rId11" imgW="126720" imgH="177480" progId="Equation.DSMT4">
                  <p:embed/>
                </p:oleObj>
              </mc:Choice>
              <mc:Fallback>
                <p:oleObj name="Equation" r:id="rId11" imgW="126720" imgH="177480" progId="Equation.DSMT4">
                  <p:embed/>
                  <p:pic>
                    <p:nvPicPr>
                      <p:cNvPr id="1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4522" y="3162560"/>
                        <a:ext cx="156384" cy="219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/>
          <a:srcRect t="7966"/>
          <a:stretch/>
        </p:blipFill>
        <p:spPr>
          <a:xfrm rot="16200000">
            <a:off x="7064781" y="2354602"/>
            <a:ext cx="1280860" cy="201789"/>
          </a:xfrm>
          <a:prstGeom prst="rect">
            <a:avLst/>
          </a:prstGeom>
        </p:spPr>
      </p:pic>
      <p:pic>
        <p:nvPicPr>
          <p:cNvPr id="6" name="movie_piov4_arr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4">
            <a:lum bright="4000" contrast="29000"/>
          </a:blip>
          <a:srcRect l="35217" t="3444" r="41345" b="62377"/>
          <a:stretch/>
        </p:blipFill>
        <p:spPr>
          <a:xfrm>
            <a:off x="2936239" y="1290047"/>
            <a:ext cx="2145432" cy="22304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3597" y="1121385"/>
            <a:ext cx="2456830" cy="2456830"/>
            <a:chOff x="657105" y="1301362"/>
            <a:chExt cx="1896832" cy="18968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57105" y="1301362"/>
              <a:ext cx="1896832" cy="1896832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804360" y="1433414"/>
              <a:ext cx="1616054" cy="1628370"/>
              <a:chOff x="-1296356" y="3811930"/>
              <a:chExt cx="1813410" cy="1827230"/>
            </a:xfrm>
          </p:grpSpPr>
          <p:sp>
            <p:nvSpPr>
              <p:cNvPr id="17" name="Freeform 16"/>
              <p:cNvSpPr/>
              <p:nvPr/>
            </p:nvSpPr>
            <p:spPr>
              <a:xfrm rot="5400000">
                <a:off x="-93899" y="4126296"/>
                <a:ext cx="294961" cy="926944"/>
              </a:xfrm>
              <a:custGeom>
                <a:avLst/>
                <a:gdLst>
                  <a:gd name="connsiteX0" fmla="*/ 368264 w 512915"/>
                  <a:gd name="connsiteY0" fmla="*/ 0 h 1611888"/>
                  <a:gd name="connsiteX1" fmla="*/ 146122 w 512915"/>
                  <a:gd name="connsiteY1" fmla="*/ 361627 h 1611888"/>
                  <a:gd name="connsiteX2" fmla="*/ 32468 w 512915"/>
                  <a:gd name="connsiteY2" fmla="*/ 697423 h 1611888"/>
                  <a:gd name="connsiteX3" fmla="*/ 1471 w 512915"/>
                  <a:gd name="connsiteY3" fmla="*/ 1007389 h 1611888"/>
                  <a:gd name="connsiteX4" fmla="*/ 68631 w 512915"/>
                  <a:gd name="connsiteY4" fmla="*/ 1286359 h 1611888"/>
                  <a:gd name="connsiteX5" fmla="*/ 233946 w 512915"/>
                  <a:gd name="connsiteY5" fmla="*/ 1524000 h 1611888"/>
                  <a:gd name="connsiteX6" fmla="*/ 363098 w 512915"/>
                  <a:gd name="connsiteY6" fmla="*/ 1606657 h 1611888"/>
                  <a:gd name="connsiteX7" fmla="*/ 419925 w 512915"/>
                  <a:gd name="connsiteY7" fmla="*/ 1601491 h 1611888"/>
                  <a:gd name="connsiteX8" fmla="*/ 471587 w 512915"/>
                  <a:gd name="connsiteY8" fmla="*/ 1585993 h 1611888"/>
                  <a:gd name="connsiteX9" fmla="*/ 512915 w 512915"/>
                  <a:gd name="connsiteY9" fmla="*/ 1565328 h 161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2915" h="1611888">
                    <a:moveTo>
                      <a:pt x="368264" y="0"/>
                    </a:moveTo>
                    <a:cubicBezTo>
                      <a:pt x="285176" y="122695"/>
                      <a:pt x="202088" y="245390"/>
                      <a:pt x="146122" y="361627"/>
                    </a:cubicBezTo>
                    <a:cubicBezTo>
                      <a:pt x="90156" y="477864"/>
                      <a:pt x="56576" y="589796"/>
                      <a:pt x="32468" y="697423"/>
                    </a:cubicBezTo>
                    <a:cubicBezTo>
                      <a:pt x="8360" y="805050"/>
                      <a:pt x="-4556" y="909233"/>
                      <a:pt x="1471" y="1007389"/>
                    </a:cubicBezTo>
                    <a:cubicBezTo>
                      <a:pt x="7498" y="1105545"/>
                      <a:pt x="29885" y="1200257"/>
                      <a:pt x="68631" y="1286359"/>
                    </a:cubicBezTo>
                    <a:cubicBezTo>
                      <a:pt x="107377" y="1372461"/>
                      <a:pt x="184868" y="1470617"/>
                      <a:pt x="233946" y="1524000"/>
                    </a:cubicBezTo>
                    <a:cubicBezTo>
                      <a:pt x="283024" y="1577383"/>
                      <a:pt x="332102" y="1593742"/>
                      <a:pt x="363098" y="1606657"/>
                    </a:cubicBezTo>
                    <a:cubicBezTo>
                      <a:pt x="394094" y="1619572"/>
                      <a:pt x="401844" y="1604935"/>
                      <a:pt x="419925" y="1601491"/>
                    </a:cubicBezTo>
                    <a:cubicBezTo>
                      <a:pt x="438006" y="1598047"/>
                      <a:pt x="456089" y="1592020"/>
                      <a:pt x="471587" y="1585993"/>
                    </a:cubicBezTo>
                    <a:cubicBezTo>
                      <a:pt x="487085" y="1579966"/>
                      <a:pt x="500000" y="1572647"/>
                      <a:pt x="512915" y="1565328"/>
                    </a:cubicBezTo>
                  </a:path>
                </a:pathLst>
              </a:cu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-679939" y="3811930"/>
                <a:ext cx="294961" cy="926944"/>
              </a:xfrm>
              <a:custGeom>
                <a:avLst/>
                <a:gdLst>
                  <a:gd name="connsiteX0" fmla="*/ 368264 w 512915"/>
                  <a:gd name="connsiteY0" fmla="*/ 0 h 1611888"/>
                  <a:gd name="connsiteX1" fmla="*/ 146122 w 512915"/>
                  <a:gd name="connsiteY1" fmla="*/ 361627 h 1611888"/>
                  <a:gd name="connsiteX2" fmla="*/ 32468 w 512915"/>
                  <a:gd name="connsiteY2" fmla="*/ 697423 h 1611888"/>
                  <a:gd name="connsiteX3" fmla="*/ 1471 w 512915"/>
                  <a:gd name="connsiteY3" fmla="*/ 1007389 h 1611888"/>
                  <a:gd name="connsiteX4" fmla="*/ 68631 w 512915"/>
                  <a:gd name="connsiteY4" fmla="*/ 1286359 h 1611888"/>
                  <a:gd name="connsiteX5" fmla="*/ 233946 w 512915"/>
                  <a:gd name="connsiteY5" fmla="*/ 1524000 h 1611888"/>
                  <a:gd name="connsiteX6" fmla="*/ 363098 w 512915"/>
                  <a:gd name="connsiteY6" fmla="*/ 1606657 h 1611888"/>
                  <a:gd name="connsiteX7" fmla="*/ 419925 w 512915"/>
                  <a:gd name="connsiteY7" fmla="*/ 1601491 h 1611888"/>
                  <a:gd name="connsiteX8" fmla="*/ 471587 w 512915"/>
                  <a:gd name="connsiteY8" fmla="*/ 1585993 h 1611888"/>
                  <a:gd name="connsiteX9" fmla="*/ 512915 w 512915"/>
                  <a:gd name="connsiteY9" fmla="*/ 1565328 h 161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2915" h="1611888">
                    <a:moveTo>
                      <a:pt x="368264" y="0"/>
                    </a:moveTo>
                    <a:cubicBezTo>
                      <a:pt x="285176" y="122695"/>
                      <a:pt x="202088" y="245390"/>
                      <a:pt x="146122" y="361627"/>
                    </a:cubicBezTo>
                    <a:cubicBezTo>
                      <a:pt x="90156" y="477864"/>
                      <a:pt x="56576" y="589796"/>
                      <a:pt x="32468" y="697423"/>
                    </a:cubicBezTo>
                    <a:cubicBezTo>
                      <a:pt x="8360" y="805050"/>
                      <a:pt x="-4556" y="909233"/>
                      <a:pt x="1471" y="1007389"/>
                    </a:cubicBezTo>
                    <a:cubicBezTo>
                      <a:pt x="7498" y="1105545"/>
                      <a:pt x="29885" y="1200257"/>
                      <a:pt x="68631" y="1286359"/>
                    </a:cubicBezTo>
                    <a:cubicBezTo>
                      <a:pt x="107377" y="1372461"/>
                      <a:pt x="184868" y="1470617"/>
                      <a:pt x="233946" y="1524000"/>
                    </a:cubicBezTo>
                    <a:cubicBezTo>
                      <a:pt x="283024" y="1577383"/>
                      <a:pt x="332102" y="1593742"/>
                      <a:pt x="363098" y="1606657"/>
                    </a:cubicBezTo>
                    <a:cubicBezTo>
                      <a:pt x="394094" y="1619572"/>
                      <a:pt x="401844" y="1604935"/>
                      <a:pt x="419925" y="1601491"/>
                    </a:cubicBezTo>
                    <a:cubicBezTo>
                      <a:pt x="438006" y="1598047"/>
                      <a:pt x="456089" y="1592020"/>
                      <a:pt x="471587" y="1585993"/>
                    </a:cubicBezTo>
                    <a:cubicBezTo>
                      <a:pt x="487085" y="1579966"/>
                      <a:pt x="500000" y="1572647"/>
                      <a:pt x="512915" y="1565328"/>
                    </a:cubicBezTo>
                  </a:path>
                </a:pathLst>
              </a:cu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 flipH="1" flipV="1">
                <a:off x="-409891" y="4712216"/>
                <a:ext cx="294961" cy="926944"/>
              </a:xfrm>
              <a:custGeom>
                <a:avLst/>
                <a:gdLst>
                  <a:gd name="connsiteX0" fmla="*/ 368264 w 512915"/>
                  <a:gd name="connsiteY0" fmla="*/ 0 h 1611888"/>
                  <a:gd name="connsiteX1" fmla="*/ 146122 w 512915"/>
                  <a:gd name="connsiteY1" fmla="*/ 361627 h 1611888"/>
                  <a:gd name="connsiteX2" fmla="*/ 32468 w 512915"/>
                  <a:gd name="connsiteY2" fmla="*/ 697423 h 1611888"/>
                  <a:gd name="connsiteX3" fmla="*/ 1471 w 512915"/>
                  <a:gd name="connsiteY3" fmla="*/ 1007389 h 1611888"/>
                  <a:gd name="connsiteX4" fmla="*/ 68631 w 512915"/>
                  <a:gd name="connsiteY4" fmla="*/ 1286359 h 1611888"/>
                  <a:gd name="connsiteX5" fmla="*/ 233946 w 512915"/>
                  <a:gd name="connsiteY5" fmla="*/ 1524000 h 1611888"/>
                  <a:gd name="connsiteX6" fmla="*/ 363098 w 512915"/>
                  <a:gd name="connsiteY6" fmla="*/ 1606657 h 1611888"/>
                  <a:gd name="connsiteX7" fmla="*/ 419925 w 512915"/>
                  <a:gd name="connsiteY7" fmla="*/ 1601491 h 1611888"/>
                  <a:gd name="connsiteX8" fmla="*/ 471587 w 512915"/>
                  <a:gd name="connsiteY8" fmla="*/ 1585993 h 1611888"/>
                  <a:gd name="connsiteX9" fmla="*/ 512915 w 512915"/>
                  <a:gd name="connsiteY9" fmla="*/ 1565328 h 161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2915" h="1611888">
                    <a:moveTo>
                      <a:pt x="368264" y="0"/>
                    </a:moveTo>
                    <a:cubicBezTo>
                      <a:pt x="285176" y="122695"/>
                      <a:pt x="202088" y="245390"/>
                      <a:pt x="146122" y="361627"/>
                    </a:cubicBezTo>
                    <a:cubicBezTo>
                      <a:pt x="90156" y="477864"/>
                      <a:pt x="56576" y="589796"/>
                      <a:pt x="32468" y="697423"/>
                    </a:cubicBezTo>
                    <a:cubicBezTo>
                      <a:pt x="8360" y="805050"/>
                      <a:pt x="-4556" y="909233"/>
                      <a:pt x="1471" y="1007389"/>
                    </a:cubicBezTo>
                    <a:cubicBezTo>
                      <a:pt x="7498" y="1105545"/>
                      <a:pt x="29885" y="1200257"/>
                      <a:pt x="68631" y="1286359"/>
                    </a:cubicBezTo>
                    <a:cubicBezTo>
                      <a:pt x="107377" y="1372461"/>
                      <a:pt x="184868" y="1470617"/>
                      <a:pt x="233946" y="1524000"/>
                    </a:cubicBezTo>
                    <a:cubicBezTo>
                      <a:pt x="283024" y="1577383"/>
                      <a:pt x="332102" y="1593742"/>
                      <a:pt x="363098" y="1606657"/>
                    </a:cubicBezTo>
                    <a:cubicBezTo>
                      <a:pt x="394094" y="1619572"/>
                      <a:pt x="401844" y="1604935"/>
                      <a:pt x="419925" y="1601491"/>
                    </a:cubicBezTo>
                    <a:cubicBezTo>
                      <a:pt x="438006" y="1598047"/>
                      <a:pt x="456089" y="1592020"/>
                      <a:pt x="471587" y="1585993"/>
                    </a:cubicBezTo>
                    <a:cubicBezTo>
                      <a:pt x="487085" y="1579966"/>
                      <a:pt x="500000" y="1572647"/>
                      <a:pt x="512915" y="1565328"/>
                    </a:cubicBezTo>
                  </a:path>
                </a:pathLst>
              </a:cu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5400000" flipH="1" flipV="1">
                <a:off x="-980365" y="4421427"/>
                <a:ext cx="294961" cy="926944"/>
              </a:xfrm>
              <a:custGeom>
                <a:avLst/>
                <a:gdLst>
                  <a:gd name="connsiteX0" fmla="*/ 368264 w 512915"/>
                  <a:gd name="connsiteY0" fmla="*/ 0 h 1611888"/>
                  <a:gd name="connsiteX1" fmla="*/ 146122 w 512915"/>
                  <a:gd name="connsiteY1" fmla="*/ 361627 h 1611888"/>
                  <a:gd name="connsiteX2" fmla="*/ 32468 w 512915"/>
                  <a:gd name="connsiteY2" fmla="*/ 697423 h 1611888"/>
                  <a:gd name="connsiteX3" fmla="*/ 1471 w 512915"/>
                  <a:gd name="connsiteY3" fmla="*/ 1007389 h 1611888"/>
                  <a:gd name="connsiteX4" fmla="*/ 68631 w 512915"/>
                  <a:gd name="connsiteY4" fmla="*/ 1286359 h 1611888"/>
                  <a:gd name="connsiteX5" fmla="*/ 233946 w 512915"/>
                  <a:gd name="connsiteY5" fmla="*/ 1524000 h 1611888"/>
                  <a:gd name="connsiteX6" fmla="*/ 363098 w 512915"/>
                  <a:gd name="connsiteY6" fmla="*/ 1606657 h 1611888"/>
                  <a:gd name="connsiteX7" fmla="*/ 419925 w 512915"/>
                  <a:gd name="connsiteY7" fmla="*/ 1601491 h 1611888"/>
                  <a:gd name="connsiteX8" fmla="*/ 471587 w 512915"/>
                  <a:gd name="connsiteY8" fmla="*/ 1585993 h 1611888"/>
                  <a:gd name="connsiteX9" fmla="*/ 512915 w 512915"/>
                  <a:gd name="connsiteY9" fmla="*/ 1565328 h 161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2915" h="1611888">
                    <a:moveTo>
                      <a:pt x="368264" y="0"/>
                    </a:moveTo>
                    <a:cubicBezTo>
                      <a:pt x="285176" y="122695"/>
                      <a:pt x="202088" y="245390"/>
                      <a:pt x="146122" y="361627"/>
                    </a:cubicBezTo>
                    <a:cubicBezTo>
                      <a:pt x="90156" y="477864"/>
                      <a:pt x="56576" y="589796"/>
                      <a:pt x="32468" y="697423"/>
                    </a:cubicBezTo>
                    <a:cubicBezTo>
                      <a:pt x="8360" y="805050"/>
                      <a:pt x="-4556" y="909233"/>
                      <a:pt x="1471" y="1007389"/>
                    </a:cubicBezTo>
                    <a:cubicBezTo>
                      <a:pt x="7498" y="1105545"/>
                      <a:pt x="29885" y="1200257"/>
                      <a:pt x="68631" y="1286359"/>
                    </a:cubicBezTo>
                    <a:cubicBezTo>
                      <a:pt x="107377" y="1372461"/>
                      <a:pt x="184868" y="1470617"/>
                      <a:pt x="233946" y="1524000"/>
                    </a:cubicBezTo>
                    <a:cubicBezTo>
                      <a:pt x="283024" y="1577383"/>
                      <a:pt x="332102" y="1593742"/>
                      <a:pt x="363098" y="1606657"/>
                    </a:cubicBezTo>
                    <a:cubicBezTo>
                      <a:pt x="394094" y="1619572"/>
                      <a:pt x="401844" y="1604935"/>
                      <a:pt x="419925" y="1601491"/>
                    </a:cubicBezTo>
                    <a:cubicBezTo>
                      <a:pt x="438006" y="1598047"/>
                      <a:pt x="456089" y="1592020"/>
                      <a:pt x="471587" y="1585993"/>
                    </a:cubicBezTo>
                    <a:cubicBezTo>
                      <a:pt x="487085" y="1579966"/>
                      <a:pt x="500000" y="1572647"/>
                      <a:pt x="512915" y="1565328"/>
                    </a:cubicBezTo>
                  </a:path>
                </a:pathLst>
              </a:cu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574326" y="4104919"/>
            <a:ext cx="3235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Spiral vortex: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Counterclockwise collective circular swimming; strictly polar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936239" y="3615879"/>
            <a:ext cx="1277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c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=10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 /m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574675" y="-4572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Mixed splay-bend: counterclockwise polar motion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Rectangle 120"/>
          <p:cNvSpPr>
            <a:spLocks noChangeArrowheads="1"/>
          </p:cNvSpPr>
          <p:nvPr/>
        </p:nvSpPr>
        <p:spPr bwMode="auto">
          <a:xfrm>
            <a:off x="701046" y="6341483"/>
            <a:ext cx="6172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Chenhui Peng, Taras Turiv et al,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Science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354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,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882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(2016)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8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679712" y="1219200"/>
            <a:ext cx="2109092" cy="2101586"/>
            <a:chOff x="679712" y="1219200"/>
            <a:chExt cx="2109092" cy="2101586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5"/>
            <a:srcRect l="29094" t="48020" r="39067" b="20256"/>
            <a:stretch/>
          </p:blipFill>
          <p:spPr>
            <a:xfrm>
              <a:off x="679712" y="1219200"/>
              <a:ext cx="2109092" cy="2101586"/>
            </a:xfrm>
            <a:prstGeom prst="rect">
              <a:avLst/>
            </a:prstGeom>
          </p:spPr>
        </p:pic>
        <p:sp>
          <p:nvSpPr>
            <p:cNvPr id="51" name="Diamond 50"/>
            <p:cNvSpPr/>
            <p:nvPr/>
          </p:nvSpPr>
          <p:spPr>
            <a:xfrm>
              <a:off x="1654478" y="2293816"/>
              <a:ext cx="205886" cy="205886"/>
            </a:xfrm>
            <a:prstGeom prst="diamon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704035" y="1606745"/>
              <a:ext cx="106771" cy="10677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2332678" y="2344402"/>
              <a:ext cx="106771" cy="10677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963190" y="2363076"/>
              <a:ext cx="106771" cy="10677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706090" y="2983366"/>
              <a:ext cx="106771" cy="10677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 flipV="1">
            <a:off x="7015635" y="9016304"/>
            <a:ext cx="507618" cy="919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8" t="6108" r="9746" b="12054"/>
          <a:stretch/>
        </p:blipFill>
        <p:spPr>
          <a:xfrm flipH="1">
            <a:off x="5836386" y="3668767"/>
            <a:ext cx="2559675" cy="2607328"/>
          </a:xfrm>
          <a:prstGeom prst="rect">
            <a:avLst/>
          </a:prstGeom>
        </p:spPr>
      </p:pic>
      <p:graphicFrame>
        <p:nvGraphicFramePr>
          <p:cNvPr id="56" name="Object 7"/>
          <p:cNvGraphicFramePr>
            <a:graphicFrameLocks noChangeAspect="1"/>
          </p:cNvGraphicFramePr>
          <p:nvPr/>
        </p:nvGraphicFramePr>
        <p:xfrm>
          <a:off x="8515932" y="6044334"/>
          <a:ext cx="254161" cy="356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33" name="Equation" r:id="rId7" imgW="126720" imgH="177480" progId="Equation.DSMT4">
                  <p:embed/>
                </p:oleObj>
              </mc:Choice>
              <mc:Fallback>
                <p:oleObj name="Equation" r:id="rId7" imgW="126720" imgH="177480" progId="Equation.DSMT4">
                  <p:embed/>
                  <p:pic>
                    <p:nvPicPr>
                      <p:cNvPr id="5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5932" y="6044334"/>
                        <a:ext cx="254161" cy="3564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9"/>
          <a:srcRect t="7966"/>
          <a:stretch/>
        </p:blipFill>
        <p:spPr>
          <a:xfrm rot="16200000">
            <a:off x="7901852" y="5208475"/>
            <a:ext cx="1454959" cy="80822"/>
          </a:xfrm>
          <a:prstGeom prst="rect">
            <a:avLst/>
          </a:prstGeom>
        </p:spPr>
      </p:pic>
      <p:graphicFrame>
        <p:nvGraphicFramePr>
          <p:cNvPr id="55" name="Object 7"/>
          <p:cNvGraphicFramePr>
            <a:graphicFrameLocks noChangeAspect="1"/>
          </p:cNvGraphicFramePr>
          <p:nvPr/>
        </p:nvGraphicFramePr>
        <p:xfrm>
          <a:off x="8473621" y="3859987"/>
          <a:ext cx="496040" cy="525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34" name="Equation" r:id="rId10" imgW="406080" imgH="431640" progId="Equation.DSMT4">
                  <p:embed/>
                </p:oleObj>
              </mc:Choice>
              <mc:Fallback>
                <p:oleObj name="Equation" r:id="rId10" imgW="406080" imgH="431640" progId="Equation.DSMT4">
                  <p:embed/>
                  <p:pic>
                    <p:nvPicPr>
                      <p:cNvPr id="5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3621" y="3859987"/>
                        <a:ext cx="496040" cy="5257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030818" y="2765377"/>
            <a:ext cx="465430" cy="1980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A,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y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124200" y="3698015"/>
            <a:ext cx="2548361" cy="2578080"/>
            <a:chOff x="648347" y="9365451"/>
            <a:chExt cx="3607734" cy="3649807"/>
          </a:xfrm>
        </p:grpSpPr>
        <p:sp>
          <p:nvSpPr>
            <p:cNvPr id="44" name="TextBox 104"/>
            <p:cNvSpPr txBox="1"/>
            <p:nvPr/>
          </p:nvSpPr>
          <p:spPr>
            <a:xfrm>
              <a:off x="734677" y="9459064"/>
              <a:ext cx="184731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0" t="1950" r="6688" b="9175"/>
            <a:stretch/>
          </p:blipFill>
          <p:spPr>
            <a:xfrm flipH="1">
              <a:off x="648347" y="9365451"/>
              <a:ext cx="3607734" cy="3649807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914950" y="11145993"/>
              <a:ext cx="78334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/>
                </a:rPr>
                <a:t>+1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189500" y="12083098"/>
              <a:ext cx="78334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/>
                </a:rPr>
                <a:t>+1</a:t>
              </a:r>
            </a:p>
          </p:txBody>
        </p:sp>
        <p:sp>
          <p:nvSpPr>
            <p:cNvPr id="79" name="Arc 78"/>
            <p:cNvSpPr/>
            <p:nvPr/>
          </p:nvSpPr>
          <p:spPr>
            <a:xfrm rot="5400000">
              <a:off x="3050089" y="10733678"/>
              <a:ext cx="1164364" cy="1162172"/>
            </a:xfrm>
            <a:prstGeom prst="arc">
              <a:avLst>
                <a:gd name="adj1" fmla="val 16200000"/>
                <a:gd name="adj2" fmla="val 1440825"/>
              </a:avLst>
            </a:prstGeom>
            <a:noFill/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80" name="Arc 79"/>
            <p:cNvSpPr/>
            <p:nvPr/>
          </p:nvSpPr>
          <p:spPr>
            <a:xfrm rot="5400000">
              <a:off x="1798363" y="9676179"/>
              <a:ext cx="1123011" cy="1198444"/>
            </a:xfrm>
            <a:prstGeom prst="arc">
              <a:avLst>
                <a:gd name="adj1" fmla="val 16200000"/>
                <a:gd name="adj2" fmla="val 1440825"/>
              </a:avLst>
            </a:prstGeom>
            <a:noFill/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81" name="Arc 80"/>
            <p:cNvSpPr/>
            <p:nvPr/>
          </p:nvSpPr>
          <p:spPr>
            <a:xfrm rot="5400000">
              <a:off x="1966674" y="11860879"/>
              <a:ext cx="1098453" cy="1170587"/>
            </a:xfrm>
            <a:prstGeom prst="arc">
              <a:avLst>
                <a:gd name="adj1" fmla="val 16200000"/>
                <a:gd name="adj2" fmla="val 1440825"/>
              </a:avLst>
            </a:prstGeom>
            <a:noFill/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82" name="Arc 81"/>
            <p:cNvSpPr/>
            <p:nvPr/>
          </p:nvSpPr>
          <p:spPr>
            <a:xfrm rot="5400000">
              <a:off x="713555" y="10986713"/>
              <a:ext cx="1001754" cy="933540"/>
            </a:xfrm>
            <a:prstGeom prst="arc">
              <a:avLst>
                <a:gd name="adj1" fmla="val 16200000"/>
                <a:gd name="adj2" fmla="val 1440825"/>
              </a:avLst>
            </a:prstGeom>
            <a:noFill/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cxnSp>
          <p:nvCxnSpPr>
            <p:cNvPr id="83" name="Straight Connector 82"/>
            <p:cNvCxnSpPr/>
            <p:nvPr/>
          </p:nvCxnSpPr>
          <p:spPr>
            <a:xfrm flipV="1">
              <a:off x="3407444" y="12843313"/>
              <a:ext cx="579882" cy="105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4" name="Object 32"/>
            <p:cNvGraphicFramePr>
              <a:graphicFrameLocks noChangeAspect="1"/>
            </p:cNvGraphicFramePr>
            <p:nvPr/>
          </p:nvGraphicFramePr>
          <p:xfrm>
            <a:off x="3079975" y="12367121"/>
            <a:ext cx="987904" cy="5139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135" name="Equation" r:id="rId13" imgW="431640" imgH="203040" progId="Equation.DSMT4">
                    <p:embed/>
                  </p:oleObj>
                </mc:Choice>
                <mc:Fallback>
                  <p:oleObj name="Equation" r:id="rId13" imgW="431640" imgH="203040" progId="Equation.DSMT4">
                    <p:embed/>
                    <p:pic>
                      <p:nvPicPr>
                        <p:cNvPr id="84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9975" y="12367121"/>
                          <a:ext cx="987904" cy="51394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6" name="Diamond 85"/>
            <p:cNvSpPr/>
            <p:nvPr/>
          </p:nvSpPr>
          <p:spPr>
            <a:xfrm>
              <a:off x="2172027" y="11060296"/>
              <a:ext cx="259951" cy="259951"/>
            </a:xfrm>
            <a:prstGeom prst="diamon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52" name="Diamond 51"/>
          <p:cNvSpPr/>
          <p:nvPr/>
        </p:nvSpPr>
        <p:spPr>
          <a:xfrm>
            <a:off x="6913029" y="4916992"/>
            <a:ext cx="183619" cy="183619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574675" y="-1524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Periodic pattern of -1 and +1 defects: Bacteria gather and circulate around each +1, avoid -1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spiral_45deg_cros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0160" y="3693006"/>
            <a:ext cx="2558850" cy="2558850"/>
          </a:xfrm>
          <a:prstGeom prst="rect">
            <a:avLst/>
          </a:prstGeom>
        </p:spPr>
      </p:pic>
      <p:sp>
        <p:nvSpPr>
          <p:cNvPr id="31" name="Rectangle 120"/>
          <p:cNvSpPr>
            <a:spLocks noChangeArrowheads="1"/>
          </p:cNvSpPr>
          <p:nvPr/>
        </p:nvSpPr>
        <p:spPr bwMode="auto">
          <a:xfrm>
            <a:off x="701046" y="6341483"/>
            <a:ext cx="6172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Chenhui Peng, Taras Turiv et al,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Science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354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,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882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(2016)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979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"/>
          <p:cNvSpPr>
            <a:spLocks noChangeArrowheads="1"/>
          </p:cNvSpPr>
          <p:nvPr/>
        </p:nvSpPr>
        <p:spPr bwMode="auto">
          <a:xfrm>
            <a:off x="158938" y="-381000"/>
            <a:ext cx="89154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Mechanisms?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3007" y="799856"/>
            <a:ext cx="2913670" cy="2781551"/>
            <a:chOff x="5220619" y="1220446"/>
            <a:chExt cx="2913670" cy="2781551"/>
          </a:xfrm>
        </p:grpSpPr>
        <p:grpSp>
          <p:nvGrpSpPr>
            <p:cNvPr id="41" name="Group 40"/>
            <p:cNvGrpSpPr/>
            <p:nvPr/>
          </p:nvGrpSpPr>
          <p:grpSpPr>
            <a:xfrm>
              <a:off x="5220619" y="1220446"/>
              <a:ext cx="2913670" cy="2781551"/>
              <a:chOff x="657105" y="1301362"/>
              <a:chExt cx="1896832" cy="1896832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7105" y="1301362"/>
                <a:ext cx="1896832" cy="1896832"/>
              </a:xfrm>
              <a:prstGeom prst="rect">
                <a:avLst/>
              </a:prstGeom>
            </p:spPr>
          </p:pic>
          <p:grpSp>
            <p:nvGrpSpPr>
              <p:cNvPr id="43" name="Group 42"/>
              <p:cNvGrpSpPr/>
              <p:nvPr/>
            </p:nvGrpSpPr>
            <p:grpSpPr>
              <a:xfrm>
                <a:off x="804360" y="1433414"/>
                <a:ext cx="1616054" cy="1628370"/>
                <a:chOff x="-1296356" y="3811930"/>
                <a:chExt cx="1813410" cy="1827230"/>
              </a:xfrm>
            </p:grpSpPr>
            <p:sp>
              <p:nvSpPr>
                <p:cNvPr id="44" name="Freeform 43"/>
                <p:cNvSpPr/>
                <p:nvPr/>
              </p:nvSpPr>
              <p:spPr>
                <a:xfrm rot="5400000">
                  <a:off x="-93899" y="4126296"/>
                  <a:ext cx="294961" cy="926944"/>
                </a:xfrm>
                <a:custGeom>
                  <a:avLst/>
                  <a:gdLst>
                    <a:gd name="connsiteX0" fmla="*/ 368264 w 512915"/>
                    <a:gd name="connsiteY0" fmla="*/ 0 h 1611888"/>
                    <a:gd name="connsiteX1" fmla="*/ 146122 w 512915"/>
                    <a:gd name="connsiteY1" fmla="*/ 361627 h 1611888"/>
                    <a:gd name="connsiteX2" fmla="*/ 32468 w 512915"/>
                    <a:gd name="connsiteY2" fmla="*/ 697423 h 1611888"/>
                    <a:gd name="connsiteX3" fmla="*/ 1471 w 512915"/>
                    <a:gd name="connsiteY3" fmla="*/ 1007389 h 1611888"/>
                    <a:gd name="connsiteX4" fmla="*/ 68631 w 512915"/>
                    <a:gd name="connsiteY4" fmla="*/ 1286359 h 1611888"/>
                    <a:gd name="connsiteX5" fmla="*/ 233946 w 512915"/>
                    <a:gd name="connsiteY5" fmla="*/ 1524000 h 1611888"/>
                    <a:gd name="connsiteX6" fmla="*/ 363098 w 512915"/>
                    <a:gd name="connsiteY6" fmla="*/ 1606657 h 1611888"/>
                    <a:gd name="connsiteX7" fmla="*/ 419925 w 512915"/>
                    <a:gd name="connsiteY7" fmla="*/ 1601491 h 1611888"/>
                    <a:gd name="connsiteX8" fmla="*/ 471587 w 512915"/>
                    <a:gd name="connsiteY8" fmla="*/ 1585993 h 1611888"/>
                    <a:gd name="connsiteX9" fmla="*/ 512915 w 512915"/>
                    <a:gd name="connsiteY9" fmla="*/ 1565328 h 1611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2915" h="1611888">
                      <a:moveTo>
                        <a:pt x="368264" y="0"/>
                      </a:moveTo>
                      <a:cubicBezTo>
                        <a:pt x="285176" y="122695"/>
                        <a:pt x="202088" y="245390"/>
                        <a:pt x="146122" y="361627"/>
                      </a:cubicBezTo>
                      <a:cubicBezTo>
                        <a:pt x="90156" y="477864"/>
                        <a:pt x="56576" y="589796"/>
                        <a:pt x="32468" y="697423"/>
                      </a:cubicBezTo>
                      <a:cubicBezTo>
                        <a:pt x="8360" y="805050"/>
                        <a:pt x="-4556" y="909233"/>
                        <a:pt x="1471" y="1007389"/>
                      </a:cubicBezTo>
                      <a:cubicBezTo>
                        <a:pt x="7498" y="1105545"/>
                        <a:pt x="29885" y="1200257"/>
                        <a:pt x="68631" y="1286359"/>
                      </a:cubicBezTo>
                      <a:cubicBezTo>
                        <a:pt x="107377" y="1372461"/>
                        <a:pt x="184868" y="1470617"/>
                        <a:pt x="233946" y="1524000"/>
                      </a:cubicBezTo>
                      <a:cubicBezTo>
                        <a:pt x="283024" y="1577383"/>
                        <a:pt x="332102" y="1593742"/>
                        <a:pt x="363098" y="1606657"/>
                      </a:cubicBezTo>
                      <a:cubicBezTo>
                        <a:pt x="394094" y="1619572"/>
                        <a:pt x="401844" y="1604935"/>
                        <a:pt x="419925" y="1601491"/>
                      </a:cubicBezTo>
                      <a:cubicBezTo>
                        <a:pt x="438006" y="1598047"/>
                        <a:pt x="456089" y="1592020"/>
                        <a:pt x="471587" y="1585993"/>
                      </a:cubicBezTo>
                      <a:cubicBezTo>
                        <a:pt x="487085" y="1579966"/>
                        <a:pt x="500000" y="1572647"/>
                        <a:pt x="512915" y="1565328"/>
                      </a:cubicBezTo>
                    </a:path>
                  </a:pathLst>
                </a:cu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  <p:sp>
              <p:nvSpPr>
                <p:cNvPr id="45" name="Freeform 44"/>
                <p:cNvSpPr/>
                <p:nvPr/>
              </p:nvSpPr>
              <p:spPr>
                <a:xfrm>
                  <a:off x="-679939" y="3811930"/>
                  <a:ext cx="294961" cy="926944"/>
                </a:xfrm>
                <a:custGeom>
                  <a:avLst/>
                  <a:gdLst>
                    <a:gd name="connsiteX0" fmla="*/ 368264 w 512915"/>
                    <a:gd name="connsiteY0" fmla="*/ 0 h 1611888"/>
                    <a:gd name="connsiteX1" fmla="*/ 146122 w 512915"/>
                    <a:gd name="connsiteY1" fmla="*/ 361627 h 1611888"/>
                    <a:gd name="connsiteX2" fmla="*/ 32468 w 512915"/>
                    <a:gd name="connsiteY2" fmla="*/ 697423 h 1611888"/>
                    <a:gd name="connsiteX3" fmla="*/ 1471 w 512915"/>
                    <a:gd name="connsiteY3" fmla="*/ 1007389 h 1611888"/>
                    <a:gd name="connsiteX4" fmla="*/ 68631 w 512915"/>
                    <a:gd name="connsiteY4" fmla="*/ 1286359 h 1611888"/>
                    <a:gd name="connsiteX5" fmla="*/ 233946 w 512915"/>
                    <a:gd name="connsiteY5" fmla="*/ 1524000 h 1611888"/>
                    <a:gd name="connsiteX6" fmla="*/ 363098 w 512915"/>
                    <a:gd name="connsiteY6" fmla="*/ 1606657 h 1611888"/>
                    <a:gd name="connsiteX7" fmla="*/ 419925 w 512915"/>
                    <a:gd name="connsiteY7" fmla="*/ 1601491 h 1611888"/>
                    <a:gd name="connsiteX8" fmla="*/ 471587 w 512915"/>
                    <a:gd name="connsiteY8" fmla="*/ 1585993 h 1611888"/>
                    <a:gd name="connsiteX9" fmla="*/ 512915 w 512915"/>
                    <a:gd name="connsiteY9" fmla="*/ 1565328 h 1611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2915" h="1611888">
                      <a:moveTo>
                        <a:pt x="368264" y="0"/>
                      </a:moveTo>
                      <a:cubicBezTo>
                        <a:pt x="285176" y="122695"/>
                        <a:pt x="202088" y="245390"/>
                        <a:pt x="146122" y="361627"/>
                      </a:cubicBezTo>
                      <a:cubicBezTo>
                        <a:pt x="90156" y="477864"/>
                        <a:pt x="56576" y="589796"/>
                        <a:pt x="32468" y="697423"/>
                      </a:cubicBezTo>
                      <a:cubicBezTo>
                        <a:pt x="8360" y="805050"/>
                        <a:pt x="-4556" y="909233"/>
                        <a:pt x="1471" y="1007389"/>
                      </a:cubicBezTo>
                      <a:cubicBezTo>
                        <a:pt x="7498" y="1105545"/>
                        <a:pt x="29885" y="1200257"/>
                        <a:pt x="68631" y="1286359"/>
                      </a:cubicBezTo>
                      <a:cubicBezTo>
                        <a:pt x="107377" y="1372461"/>
                        <a:pt x="184868" y="1470617"/>
                        <a:pt x="233946" y="1524000"/>
                      </a:cubicBezTo>
                      <a:cubicBezTo>
                        <a:pt x="283024" y="1577383"/>
                        <a:pt x="332102" y="1593742"/>
                        <a:pt x="363098" y="1606657"/>
                      </a:cubicBezTo>
                      <a:cubicBezTo>
                        <a:pt x="394094" y="1619572"/>
                        <a:pt x="401844" y="1604935"/>
                        <a:pt x="419925" y="1601491"/>
                      </a:cubicBezTo>
                      <a:cubicBezTo>
                        <a:pt x="438006" y="1598047"/>
                        <a:pt x="456089" y="1592020"/>
                        <a:pt x="471587" y="1585993"/>
                      </a:cubicBezTo>
                      <a:cubicBezTo>
                        <a:pt x="487085" y="1579966"/>
                        <a:pt x="500000" y="1572647"/>
                        <a:pt x="512915" y="1565328"/>
                      </a:cubicBezTo>
                    </a:path>
                  </a:pathLst>
                </a:cu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  <p:sp>
              <p:nvSpPr>
                <p:cNvPr id="46" name="Freeform 45"/>
                <p:cNvSpPr/>
                <p:nvPr/>
              </p:nvSpPr>
              <p:spPr>
                <a:xfrm flipH="1" flipV="1">
                  <a:off x="-409891" y="4712216"/>
                  <a:ext cx="294961" cy="926944"/>
                </a:xfrm>
                <a:custGeom>
                  <a:avLst/>
                  <a:gdLst>
                    <a:gd name="connsiteX0" fmla="*/ 368264 w 512915"/>
                    <a:gd name="connsiteY0" fmla="*/ 0 h 1611888"/>
                    <a:gd name="connsiteX1" fmla="*/ 146122 w 512915"/>
                    <a:gd name="connsiteY1" fmla="*/ 361627 h 1611888"/>
                    <a:gd name="connsiteX2" fmla="*/ 32468 w 512915"/>
                    <a:gd name="connsiteY2" fmla="*/ 697423 h 1611888"/>
                    <a:gd name="connsiteX3" fmla="*/ 1471 w 512915"/>
                    <a:gd name="connsiteY3" fmla="*/ 1007389 h 1611888"/>
                    <a:gd name="connsiteX4" fmla="*/ 68631 w 512915"/>
                    <a:gd name="connsiteY4" fmla="*/ 1286359 h 1611888"/>
                    <a:gd name="connsiteX5" fmla="*/ 233946 w 512915"/>
                    <a:gd name="connsiteY5" fmla="*/ 1524000 h 1611888"/>
                    <a:gd name="connsiteX6" fmla="*/ 363098 w 512915"/>
                    <a:gd name="connsiteY6" fmla="*/ 1606657 h 1611888"/>
                    <a:gd name="connsiteX7" fmla="*/ 419925 w 512915"/>
                    <a:gd name="connsiteY7" fmla="*/ 1601491 h 1611888"/>
                    <a:gd name="connsiteX8" fmla="*/ 471587 w 512915"/>
                    <a:gd name="connsiteY8" fmla="*/ 1585993 h 1611888"/>
                    <a:gd name="connsiteX9" fmla="*/ 512915 w 512915"/>
                    <a:gd name="connsiteY9" fmla="*/ 1565328 h 1611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2915" h="1611888">
                      <a:moveTo>
                        <a:pt x="368264" y="0"/>
                      </a:moveTo>
                      <a:cubicBezTo>
                        <a:pt x="285176" y="122695"/>
                        <a:pt x="202088" y="245390"/>
                        <a:pt x="146122" y="361627"/>
                      </a:cubicBezTo>
                      <a:cubicBezTo>
                        <a:pt x="90156" y="477864"/>
                        <a:pt x="56576" y="589796"/>
                        <a:pt x="32468" y="697423"/>
                      </a:cubicBezTo>
                      <a:cubicBezTo>
                        <a:pt x="8360" y="805050"/>
                        <a:pt x="-4556" y="909233"/>
                        <a:pt x="1471" y="1007389"/>
                      </a:cubicBezTo>
                      <a:cubicBezTo>
                        <a:pt x="7498" y="1105545"/>
                        <a:pt x="29885" y="1200257"/>
                        <a:pt x="68631" y="1286359"/>
                      </a:cubicBezTo>
                      <a:cubicBezTo>
                        <a:pt x="107377" y="1372461"/>
                        <a:pt x="184868" y="1470617"/>
                        <a:pt x="233946" y="1524000"/>
                      </a:cubicBezTo>
                      <a:cubicBezTo>
                        <a:pt x="283024" y="1577383"/>
                        <a:pt x="332102" y="1593742"/>
                        <a:pt x="363098" y="1606657"/>
                      </a:cubicBezTo>
                      <a:cubicBezTo>
                        <a:pt x="394094" y="1619572"/>
                        <a:pt x="401844" y="1604935"/>
                        <a:pt x="419925" y="1601491"/>
                      </a:cubicBezTo>
                      <a:cubicBezTo>
                        <a:pt x="438006" y="1598047"/>
                        <a:pt x="456089" y="1592020"/>
                        <a:pt x="471587" y="1585993"/>
                      </a:cubicBezTo>
                      <a:cubicBezTo>
                        <a:pt x="487085" y="1579966"/>
                        <a:pt x="500000" y="1572647"/>
                        <a:pt x="512915" y="1565328"/>
                      </a:cubicBezTo>
                    </a:path>
                  </a:pathLst>
                </a:cu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  <p:sp>
              <p:nvSpPr>
                <p:cNvPr id="47" name="Freeform 46"/>
                <p:cNvSpPr/>
                <p:nvPr/>
              </p:nvSpPr>
              <p:spPr>
                <a:xfrm rot="5400000" flipH="1" flipV="1">
                  <a:off x="-980365" y="4421427"/>
                  <a:ext cx="294961" cy="926944"/>
                </a:xfrm>
                <a:custGeom>
                  <a:avLst/>
                  <a:gdLst>
                    <a:gd name="connsiteX0" fmla="*/ 368264 w 512915"/>
                    <a:gd name="connsiteY0" fmla="*/ 0 h 1611888"/>
                    <a:gd name="connsiteX1" fmla="*/ 146122 w 512915"/>
                    <a:gd name="connsiteY1" fmla="*/ 361627 h 1611888"/>
                    <a:gd name="connsiteX2" fmla="*/ 32468 w 512915"/>
                    <a:gd name="connsiteY2" fmla="*/ 697423 h 1611888"/>
                    <a:gd name="connsiteX3" fmla="*/ 1471 w 512915"/>
                    <a:gd name="connsiteY3" fmla="*/ 1007389 h 1611888"/>
                    <a:gd name="connsiteX4" fmla="*/ 68631 w 512915"/>
                    <a:gd name="connsiteY4" fmla="*/ 1286359 h 1611888"/>
                    <a:gd name="connsiteX5" fmla="*/ 233946 w 512915"/>
                    <a:gd name="connsiteY5" fmla="*/ 1524000 h 1611888"/>
                    <a:gd name="connsiteX6" fmla="*/ 363098 w 512915"/>
                    <a:gd name="connsiteY6" fmla="*/ 1606657 h 1611888"/>
                    <a:gd name="connsiteX7" fmla="*/ 419925 w 512915"/>
                    <a:gd name="connsiteY7" fmla="*/ 1601491 h 1611888"/>
                    <a:gd name="connsiteX8" fmla="*/ 471587 w 512915"/>
                    <a:gd name="connsiteY8" fmla="*/ 1585993 h 1611888"/>
                    <a:gd name="connsiteX9" fmla="*/ 512915 w 512915"/>
                    <a:gd name="connsiteY9" fmla="*/ 1565328 h 1611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2915" h="1611888">
                      <a:moveTo>
                        <a:pt x="368264" y="0"/>
                      </a:moveTo>
                      <a:cubicBezTo>
                        <a:pt x="285176" y="122695"/>
                        <a:pt x="202088" y="245390"/>
                        <a:pt x="146122" y="361627"/>
                      </a:cubicBezTo>
                      <a:cubicBezTo>
                        <a:pt x="90156" y="477864"/>
                        <a:pt x="56576" y="589796"/>
                        <a:pt x="32468" y="697423"/>
                      </a:cubicBezTo>
                      <a:cubicBezTo>
                        <a:pt x="8360" y="805050"/>
                        <a:pt x="-4556" y="909233"/>
                        <a:pt x="1471" y="1007389"/>
                      </a:cubicBezTo>
                      <a:cubicBezTo>
                        <a:pt x="7498" y="1105545"/>
                        <a:pt x="29885" y="1200257"/>
                        <a:pt x="68631" y="1286359"/>
                      </a:cubicBezTo>
                      <a:cubicBezTo>
                        <a:pt x="107377" y="1372461"/>
                        <a:pt x="184868" y="1470617"/>
                        <a:pt x="233946" y="1524000"/>
                      </a:cubicBezTo>
                      <a:cubicBezTo>
                        <a:pt x="283024" y="1577383"/>
                        <a:pt x="332102" y="1593742"/>
                        <a:pt x="363098" y="1606657"/>
                      </a:cubicBezTo>
                      <a:cubicBezTo>
                        <a:pt x="394094" y="1619572"/>
                        <a:pt x="401844" y="1604935"/>
                        <a:pt x="419925" y="1601491"/>
                      </a:cubicBezTo>
                      <a:cubicBezTo>
                        <a:pt x="438006" y="1598047"/>
                        <a:pt x="456089" y="1592020"/>
                        <a:pt x="471587" y="1585993"/>
                      </a:cubicBezTo>
                      <a:cubicBezTo>
                        <a:pt x="487085" y="1579966"/>
                        <a:pt x="500000" y="1572647"/>
                        <a:pt x="512915" y="1565328"/>
                      </a:cubicBezTo>
                    </a:path>
                  </a:pathLst>
                </a:cu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endParaRPr>
                </a:p>
              </p:txBody>
            </p:sp>
          </p:grpSp>
        </p:grpSp>
        <p:sp>
          <p:nvSpPr>
            <p:cNvPr id="33" name="Right Arrow 32"/>
            <p:cNvSpPr/>
            <p:nvPr/>
          </p:nvSpPr>
          <p:spPr>
            <a:xfrm rot="16200000">
              <a:off x="7080373" y="2110975"/>
              <a:ext cx="373473" cy="182826"/>
            </a:xfrm>
            <a:prstGeom prst="rightArrow">
              <a:avLst>
                <a:gd name="adj1" fmla="val 41532"/>
                <a:gd name="adj2" fmla="val 7903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grpSp>
          <p:nvGrpSpPr>
            <p:cNvPr id="168" name="Group 167"/>
            <p:cNvGrpSpPr/>
            <p:nvPr/>
          </p:nvGrpSpPr>
          <p:grpSpPr>
            <a:xfrm rot="17670450">
              <a:off x="7494227" y="2095622"/>
              <a:ext cx="285710" cy="534081"/>
              <a:chOff x="4876800" y="2129163"/>
              <a:chExt cx="538710" cy="958772"/>
            </a:xfrm>
          </p:grpSpPr>
          <p:sp>
            <p:nvSpPr>
              <p:cNvPr id="169" name="Oval 168"/>
              <p:cNvSpPr/>
              <p:nvPr/>
            </p:nvSpPr>
            <p:spPr>
              <a:xfrm rot="16200000">
                <a:off x="4667210" y="2339635"/>
                <a:ext cx="957890" cy="5387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/>
                </a:endParaRPr>
              </a:p>
            </p:txBody>
          </p:sp>
          <p:sp>
            <p:nvSpPr>
              <p:cNvPr id="170" name="Arc 169"/>
              <p:cNvSpPr/>
              <p:nvPr/>
            </p:nvSpPr>
            <p:spPr>
              <a:xfrm rot="16200000">
                <a:off x="4651132" y="2522551"/>
                <a:ext cx="957890" cy="172878"/>
              </a:xfrm>
              <a:prstGeom prst="arc">
                <a:avLst>
                  <a:gd name="adj1" fmla="val 10764418"/>
                  <a:gd name="adj2" fmla="val 0"/>
                </a:avLst>
              </a:prstGeom>
              <a:ln w="1905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/>
                </a:endParaRPr>
              </a:p>
            </p:txBody>
          </p:sp>
          <p:sp>
            <p:nvSpPr>
              <p:cNvPr id="171" name="Arc 170"/>
              <p:cNvSpPr/>
              <p:nvPr/>
            </p:nvSpPr>
            <p:spPr>
              <a:xfrm rot="16200000" flipV="1">
                <a:off x="4654101" y="2521669"/>
                <a:ext cx="957890" cy="172878"/>
              </a:xfrm>
              <a:prstGeom prst="arc">
                <a:avLst>
                  <a:gd name="adj1" fmla="val 10764418"/>
                  <a:gd name="adj2" fmla="val 0"/>
                </a:avLst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/>
                </a:endParaRPr>
              </a:p>
            </p:txBody>
          </p:sp>
          <p:sp>
            <p:nvSpPr>
              <p:cNvPr id="172" name="Arc 171"/>
              <p:cNvSpPr/>
              <p:nvPr/>
            </p:nvSpPr>
            <p:spPr>
              <a:xfrm rot="16200000">
                <a:off x="5064560" y="2357512"/>
                <a:ext cx="166660" cy="521772"/>
              </a:xfrm>
              <a:prstGeom prst="arc">
                <a:avLst>
                  <a:gd name="adj1" fmla="val 16200000"/>
                  <a:gd name="adj2" fmla="val 529703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73" name="Arc 172"/>
              <p:cNvSpPr/>
              <p:nvPr/>
            </p:nvSpPr>
            <p:spPr>
              <a:xfrm rot="16200000" flipH="1">
                <a:off x="5056530" y="2362925"/>
                <a:ext cx="182909" cy="521772"/>
              </a:xfrm>
              <a:prstGeom prst="arc">
                <a:avLst>
                  <a:gd name="adj1" fmla="val 16200000"/>
                  <a:gd name="adj2" fmla="val 5297032"/>
                </a:avLst>
              </a:prstGeom>
              <a:ln w="1905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74" name="Straight Arrow Connector 173"/>
              <p:cNvCxnSpPr/>
              <p:nvPr/>
            </p:nvCxnSpPr>
            <p:spPr>
              <a:xfrm flipV="1">
                <a:off x="5146155" y="2136114"/>
                <a:ext cx="0" cy="2743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/>
              <p:nvPr/>
            </p:nvCxnSpPr>
            <p:spPr>
              <a:xfrm>
                <a:off x="5135544" y="2797961"/>
                <a:ext cx="0" cy="2743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6" name="Group 175"/>
            <p:cNvGrpSpPr/>
            <p:nvPr/>
          </p:nvGrpSpPr>
          <p:grpSpPr>
            <a:xfrm rot="14566400">
              <a:off x="6788071" y="2068013"/>
              <a:ext cx="285710" cy="534081"/>
              <a:chOff x="4876800" y="2129163"/>
              <a:chExt cx="538710" cy="958772"/>
            </a:xfrm>
          </p:grpSpPr>
          <p:sp>
            <p:nvSpPr>
              <p:cNvPr id="177" name="Oval 176"/>
              <p:cNvSpPr/>
              <p:nvPr/>
            </p:nvSpPr>
            <p:spPr>
              <a:xfrm rot="16200000">
                <a:off x="4667210" y="2339635"/>
                <a:ext cx="957890" cy="5387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/>
                </a:endParaRPr>
              </a:p>
            </p:txBody>
          </p:sp>
          <p:sp>
            <p:nvSpPr>
              <p:cNvPr id="178" name="Arc 177"/>
              <p:cNvSpPr/>
              <p:nvPr/>
            </p:nvSpPr>
            <p:spPr>
              <a:xfrm rot="16200000">
                <a:off x="4651132" y="2522551"/>
                <a:ext cx="957890" cy="172878"/>
              </a:xfrm>
              <a:prstGeom prst="arc">
                <a:avLst>
                  <a:gd name="adj1" fmla="val 10764418"/>
                  <a:gd name="adj2" fmla="val 0"/>
                </a:avLst>
              </a:prstGeom>
              <a:ln w="1905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/>
                </a:endParaRPr>
              </a:p>
            </p:txBody>
          </p:sp>
          <p:sp>
            <p:nvSpPr>
              <p:cNvPr id="179" name="Arc 178"/>
              <p:cNvSpPr/>
              <p:nvPr/>
            </p:nvSpPr>
            <p:spPr>
              <a:xfrm rot="16200000" flipV="1">
                <a:off x="4654101" y="2521669"/>
                <a:ext cx="957890" cy="172878"/>
              </a:xfrm>
              <a:prstGeom prst="arc">
                <a:avLst>
                  <a:gd name="adj1" fmla="val 10764418"/>
                  <a:gd name="adj2" fmla="val 0"/>
                </a:avLst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/>
                </a:endParaRPr>
              </a:p>
            </p:txBody>
          </p:sp>
          <p:sp>
            <p:nvSpPr>
              <p:cNvPr id="180" name="Arc 179"/>
              <p:cNvSpPr/>
              <p:nvPr/>
            </p:nvSpPr>
            <p:spPr>
              <a:xfrm rot="16200000">
                <a:off x="5064560" y="2357512"/>
                <a:ext cx="166660" cy="521772"/>
              </a:xfrm>
              <a:prstGeom prst="arc">
                <a:avLst>
                  <a:gd name="adj1" fmla="val 16200000"/>
                  <a:gd name="adj2" fmla="val 529703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81" name="Arc 180"/>
              <p:cNvSpPr/>
              <p:nvPr/>
            </p:nvSpPr>
            <p:spPr>
              <a:xfrm rot="16200000" flipH="1">
                <a:off x="5056530" y="2362925"/>
                <a:ext cx="182909" cy="521772"/>
              </a:xfrm>
              <a:prstGeom prst="arc">
                <a:avLst>
                  <a:gd name="adj1" fmla="val 16200000"/>
                  <a:gd name="adj2" fmla="val 5297032"/>
                </a:avLst>
              </a:prstGeom>
              <a:ln w="1905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182" name="Straight Arrow Connector 181"/>
              <p:cNvCxnSpPr/>
              <p:nvPr/>
            </p:nvCxnSpPr>
            <p:spPr>
              <a:xfrm flipV="1">
                <a:off x="5146155" y="2136114"/>
                <a:ext cx="0" cy="2743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/>
              <p:nvPr/>
            </p:nvCxnSpPr>
            <p:spPr>
              <a:xfrm>
                <a:off x="5135544" y="2797961"/>
                <a:ext cx="0" cy="2743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6065148" y="2011182"/>
              <a:ext cx="1261241" cy="1260895"/>
              <a:chOff x="6065148" y="2011182"/>
              <a:chExt cx="1261241" cy="1260895"/>
            </a:xfrm>
          </p:grpSpPr>
          <p:sp>
            <p:nvSpPr>
              <p:cNvPr id="184" name="Right Arrow 183"/>
              <p:cNvSpPr/>
              <p:nvPr/>
            </p:nvSpPr>
            <p:spPr>
              <a:xfrm rot="10800000">
                <a:off x="6065148" y="2011182"/>
                <a:ext cx="373473" cy="182826"/>
              </a:xfrm>
              <a:prstGeom prst="rightArrow">
                <a:avLst>
                  <a:gd name="adj1" fmla="val 41532"/>
                  <a:gd name="adj2" fmla="val 79034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85" name="Right Arrow 184"/>
              <p:cNvSpPr/>
              <p:nvPr/>
            </p:nvSpPr>
            <p:spPr>
              <a:xfrm rot="5400000">
                <a:off x="6048037" y="2993928"/>
                <a:ext cx="373473" cy="182826"/>
              </a:xfrm>
              <a:prstGeom prst="rightArrow">
                <a:avLst>
                  <a:gd name="adj1" fmla="val 41532"/>
                  <a:gd name="adj2" fmla="val 79034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86" name="Right Arrow 185"/>
              <p:cNvSpPr/>
              <p:nvPr/>
            </p:nvSpPr>
            <p:spPr>
              <a:xfrm>
                <a:off x="6952916" y="3029319"/>
                <a:ext cx="373473" cy="182826"/>
              </a:xfrm>
              <a:prstGeom prst="rightArrow">
                <a:avLst>
                  <a:gd name="adj1" fmla="val 41532"/>
                  <a:gd name="adj2" fmla="val 79034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</p:grpSp>
      </p:grpSp>
      <p:graphicFrame>
        <p:nvGraphicFramePr>
          <p:cNvPr id="123" name="Object 122"/>
          <p:cNvGraphicFramePr>
            <a:graphicFrameLocks noChangeAspect="1"/>
          </p:cNvGraphicFramePr>
          <p:nvPr/>
        </p:nvGraphicFramePr>
        <p:xfrm>
          <a:off x="4335463" y="690563"/>
          <a:ext cx="2817812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666" name="Equation" r:id="rId7" imgW="1676160" imgH="279360" progId="Equation.DSMT4">
                  <p:embed/>
                </p:oleObj>
              </mc:Choice>
              <mc:Fallback>
                <p:oleObj name="Equation" r:id="rId7" imgW="1676160" imgH="279360" progId="Equation.DSMT4">
                  <p:embed/>
                  <p:pic>
                    <p:nvPicPr>
                      <p:cNvPr id="123" name="Object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5463" y="690563"/>
                        <a:ext cx="2817812" cy="4714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" name="Rectangle 70"/>
          <p:cNvSpPr>
            <a:spLocks noChangeArrowheads="1"/>
          </p:cNvSpPr>
          <p:nvPr/>
        </p:nvSpPr>
        <p:spPr bwMode="auto">
          <a:xfrm>
            <a:off x="2720220" y="728732"/>
            <a:ext cx="6398530" cy="36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o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rgbClr val="0000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Active force</a:t>
            </a:r>
          </a:p>
        </p:txBody>
      </p:sp>
      <p:grpSp>
        <p:nvGrpSpPr>
          <p:cNvPr id="275" name="Group 274"/>
          <p:cNvGrpSpPr/>
          <p:nvPr/>
        </p:nvGrpSpPr>
        <p:grpSpPr>
          <a:xfrm>
            <a:off x="3897426" y="1192659"/>
            <a:ext cx="4112465" cy="426258"/>
            <a:chOff x="194433" y="3342654"/>
            <a:chExt cx="4112465" cy="426258"/>
          </a:xfrm>
        </p:grpSpPr>
        <p:graphicFrame>
          <p:nvGraphicFramePr>
            <p:cNvPr id="276" name="Object 275"/>
            <p:cNvGraphicFramePr>
              <a:graphicFrameLocks noChangeAspect="1"/>
            </p:cNvGraphicFramePr>
            <p:nvPr/>
          </p:nvGraphicFramePr>
          <p:xfrm>
            <a:off x="194433" y="3379840"/>
            <a:ext cx="2504590" cy="3465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7667" name="Equation" r:id="rId9" imgW="1993900" imgH="279400" progId="Equation.DSMT4">
                    <p:embed/>
                  </p:oleObj>
                </mc:Choice>
                <mc:Fallback>
                  <p:oleObj name="Equation" r:id="rId9" imgW="1993900" imgH="279400" progId="Equation.DSMT4">
                    <p:embed/>
                    <p:pic>
                      <p:nvPicPr>
                        <p:cNvPr id="276" name="Object 2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433" y="3379840"/>
                          <a:ext cx="2504590" cy="34659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7" name="Object 27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5230445"/>
                </p:ext>
              </p:extLst>
            </p:nvPr>
          </p:nvGraphicFramePr>
          <p:xfrm>
            <a:off x="2871262" y="3342654"/>
            <a:ext cx="1435636" cy="426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7668" name="Equation" r:id="rId11" imgW="1346040" imgH="393480" progId="Equation.DSMT4">
                    <p:embed/>
                  </p:oleObj>
                </mc:Choice>
                <mc:Fallback>
                  <p:oleObj name="Equation" r:id="rId11" imgW="1346040" imgH="393480" progId="Equation.DSMT4">
                    <p:embed/>
                    <p:pic>
                      <p:nvPicPr>
                        <p:cNvPr id="277" name="Object 2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1262" y="3342654"/>
                          <a:ext cx="1435636" cy="42625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8" name="Object 2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836286"/>
              </p:ext>
            </p:extLst>
          </p:nvPr>
        </p:nvGraphicFramePr>
        <p:xfrm>
          <a:off x="3895201" y="1602404"/>
          <a:ext cx="1478901" cy="405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669" name="Equation" r:id="rId13" imgW="875920" imgH="253890" progId="Equation.DSMT4">
                  <p:embed/>
                </p:oleObj>
              </mc:Choice>
              <mc:Fallback>
                <p:oleObj name="Equation" r:id="rId13" imgW="875920" imgH="253890" progId="Equation.DSMT4">
                  <p:embed/>
                  <p:pic>
                    <p:nvPicPr>
                      <p:cNvPr id="278" name="Object 2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201" y="1602404"/>
                        <a:ext cx="1478901" cy="4053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3480699" y="1954261"/>
            <a:ext cx="2019934" cy="2008139"/>
            <a:chOff x="6092983" y="4293457"/>
            <a:chExt cx="2656756" cy="2581128"/>
          </a:xfrm>
        </p:grpSpPr>
        <p:pic>
          <p:nvPicPr>
            <p:cNvPr id="290" name="Picture 28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182888" y="4304561"/>
              <a:ext cx="2476946" cy="233662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092983" y="4293457"/>
              <a:ext cx="536417" cy="2488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291" name="Rectangle 290"/>
            <p:cNvSpPr/>
            <p:nvPr/>
          </p:nvSpPr>
          <p:spPr>
            <a:xfrm rot="5400000">
              <a:off x="7237359" y="5362205"/>
              <a:ext cx="536417" cy="2488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289" name="TextBox 288"/>
          <p:cNvSpPr txBox="1"/>
          <p:nvPr/>
        </p:nvSpPr>
        <p:spPr>
          <a:xfrm>
            <a:off x="5525933" y="1592776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azimuthal force</a:t>
            </a:r>
          </a:p>
        </p:txBody>
      </p:sp>
      <p:pic>
        <p:nvPicPr>
          <p:cNvPr id="54" name="movie_piov4_array">
            <a:hlinkClick r:id="" action="ppaction://media"/>
            <a:extLst>
              <a:ext uri="{FF2B5EF4-FFF2-40B4-BE49-F238E27FC236}">
                <a16:creationId xmlns:a16="http://schemas.microsoft.com/office/drawing/2014/main" id="{7BD78320-3AC6-40AD-AA6F-9E903BFACCF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6">
            <a:lum bright="4000" contrast="29000"/>
          </a:blip>
          <a:srcRect l="35217" t="3444" r="41345" b="62377"/>
          <a:stretch/>
        </p:blipFill>
        <p:spPr>
          <a:xfrm>
            <a:off x="5583565" y="1973314"/>
            <a:ext cx="1474539" cy="1532942"/>
          </a:xfrm>
          <a:prstGeom prst="rect">
            <a:avLst/>
          </a:prstGeom>
        </p:spPr>
      </p:pic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7F68064E-8A4A-4602-96F4-7713CC2E2D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618997"/>
              </p:ext>
            </p:extLst>
          </p:nvPr>
        </p:nvGraphicFramePr>
        <p:xfrm>
          <a:off x="6660632" y="3827336"/>
          <a:ext cx="1755215" cy="67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670" name="Equation" r:id="rId17" imgW="1295280" imgH="507960" progId="Equation.DSMT4">
                  <p:embed/>
                </p:oleObj>
              </mc:Choice>
              <mc:Fallback>
                <p:oleObj name="Equation" r:id="rId17" imgW="1295280" imgH="507960" progId="Equation.DSMT4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632" y="3827336"/>
                        <a:ext cx="1755215" cy="67103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5369DBC9-B8A0-4E30-B0EA-38C8EE59D7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654318"/>
              </p:ext>
            </p:extLst>
          </p:nvPr>
        </p:nvGraphicFramePr>
        <p:xfrm>
          <a:off x="2608349" y="3927564"/>
          <a:ext cx="1241130" cy="42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671" name="Equation" r:id="rId19" imgW="761760" imgH="253800" progId="Equation.DSMT4">
                  <p:embed/>
                </p:oleObj>
              </mc:Choice>
              <mc:Fallback>
                <p:oleObj name="Equation" r:id="rId19" imgW="761760" imgH="25380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8349" y="3927564"/>
                        <a:ext cx="1241130" cy="425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706D0E40-7EAA-4DC8-BF81-985DE403704E}"/>
              </a:ext>
            </a:extLst>
          </p:cNvPr>
          <p:cNvSpPr txBox="1"/>
          <p:nvPr/>
        </p:nvSpPr>
        <p:spPr>
          <a:xfrm>
            <a:off x="466457" y="3938197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Opposing viscous force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4BC6BE-87BC-4E21-943D-57C060A76AE2}"/>
              </a:ext>
            </a:extLst>
          </p:cNvPr>
          <p:cNvSpPr txBox="1"/>
          <p:nvPr/>
        </p:nvSpPr>
        <p:spPr>
          <a:xfrm>
            <a:off x="4360466" y="3962011"/>
            <a:ext cx="2705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Balance of drive and drag: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32B5E16-9818-472C-9110-CC3E4E2F9E44}"/>
              </a:ext>
            </a:extLst>
          </p:cNvPr>
          <p:cNvGrpSpPr/>
          <p:nvPr/>
        </p:nvGrpSpPr>
        <p:grpSpPr>
          <a:xfrm>
            <a:off x="1017536" y="4534104"/>
            <a:ext cx="6946260" cy="2240131"/>
            <a:chOff x="879347" y="3608874"/>
            <a:chExt cx="6946260" cy="224013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7573F25-294F-4023-9AFE-35B2778E653C}"/>
                </a:ext>
              </a:extLst>
            </p:cNvPr>
            <p:cNvGrpSpPr/>
            <p:nvPr/>
          </p:nvGrpSpPr>
          <p:grpSpPr>
            <a:xfrm>
              <a:off x="879347" y="3608874"/>
              <a:ext cx="6946260" cy="1979828"/>
              <a:chOff x="879347" y="3608874"/>
              <a:chExt cx="6946260" cy="1979828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0118F23-B3E3-4D71-A2AE-6CDD53EC0D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79347" y="3608874"/>
                <a:ext cx="1961659" cy="1977767"/>
              </a:xfrm>
              <a:prstGeom prst="rect">
                <a:avLst/>
              </a:prstGeom>
            </p:spPr>
          </p:pic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645B1CF-163E-4857-BA27-4DFA6EF56EC8}"/>
                  </a:ext>
                </a:extLst>
              </p:cNvPr>
              <p:cNvGrpSpPr/>
              <p:nvPr/>
            </p:nvGrpSpPr>
            <p:grpSpPr>
              <a:xfrm>
                <a:off x="3058397" y="3758926"/>
                <a:ext cx="2220105" cy="1663618"/>
                <a:chOff x="-6801259" y="4017778"/>
                <a:chExt cx="2976489" cy="2230408"/>
              </a:xfrm>
            </p:grpSpPr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22814F99-3424-4A0E-AD8C-ABF599DD2D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2" t="3964" r="3168" b="3809"/>
                <a:stretch/>
              </p:blipFill>
              <p:spPr>
                <a:xfrm flipV="1">
                  <a:off x="-6801259" y="4017778"/>
                  <a:ext cx="2220105" cy="2230408"/>
                </a:xfrm>
                <a:prstGeom prst="rect">
                  <a:avLst/>
                </a:prstGeom>
              </p:spPr>
            </p:pic>
            <p:graphicFrame>
              <p:nvGraphicFramePr>
                <p:cNvPr id="63" name="Object 7">
                  <a:extLst>
                    <a:ext uri="{FF2B5EF4-FFF2-40B4-BE49-F238E27FC236}">
                      <a16:creationId xmlns:a16="http://schemas.microsoft.com/office/drawing/2014/main" id="{34A1752E-8250-4E6D-B8C2-BBC10E74DDF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-4514238" y="4232393"/>
                <a:ext cx="689468" cy="25080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27672" name="Equation" r:id="rId23" imgW="558720" imgH="203040" progId="Equation.DSMT4">
                        <p:embed/>
                      </p:oleObj>
                    </mc:Choice>
                    <mc:Fallback>
                      <p:oleObj name="Equation" r:id="rId23" imgW="558720" imgH="203040" progId="Equation.DSMT4">
                        <p:embed/>
                        <p:pic>
                          <p:nvPicPr>
                            <p:cNvPr id="77" name="Object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4514238" y="4232393"/>
                              <a:ext cx="689468" cy="25080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" name="Object 7">
                  <a:extLst>
                    <a:ext uri="{FF2B5EF4-FFF2-40B4-BE49-F238E27FC236}">
                      <a16:creationId xmlns:a16="http://schemas.microsoft.com/office/drawing/2014/main" id="{DAFD51E0-B0C1-42F3-9C82-9C28649DC5F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-4359323" y="5890291"/>
                <a:ext cx="156384" cy="21933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27673" name="Equation" r:id="rId25" imgW="126720" imgH="177480" progId="Equation.DSMT4">
                        <p:embed/>
                      </p:oleObj>
                    </mc:Choice>
                    <mc:Fallback>
                      <p:oleObj name="Equation" r:id="rId25" imgW="126720" imgH="177480" progId="Equation.DSMT4">
                        <p:embed/>
                        <p:pic>
                          <p:nvPicPr>
                            <p:cNvPr id="78" name="Object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6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4359323" y="5890291"/>
                              <a:ext cx="156384" cy="21933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1789DCD0-8121-4D1E-8CF9-9E812D077F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7"/>
                <a:srcRect t="7966"/>
                <a:stretch/>
              </p:blipFill>
              <p:spPr>
                <a:xfrm rot="16200000">
                  <a:off x="-4929064" y="5082333"/>
                  <a:ext cx="1280860" cy="201789"/>
                </a:xfrm>
                <a:prstGeom prst="rect">
                  <a:avLst/>
                </a:prstGeom>
              </p:spPr>
            </p:pic>
          </p:grp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907CABAA-1557-4C2F-BE4A-F95FE84E5C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396074" y="3758926"/>
                <a:ext cx="2429533" cy="1829776"/>
              </a:xfrm>
              <a:prstGeom prst="rect">
                <a:avLst/>
              </a:prstGeom>
            </p:spPr>
          </p:pic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F3DCD18-67C1-45CC-8317-77E2474BE031}"/>
                </a:ext>
              </a:extLst>
            </p:cNvPr>
            <p:cNvSpPr txBox="1"/>
            <p:nvPr/>
          </p:nvSpPr>
          <p:spPr>
            <a:xfrm>
              <a:off x="1672704" y="5510451"/>
              <a:ext cx="7969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/>
                </a:rPr>
                <a:t>model</a:t>
              </a:r>
              <a:endPara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C39DD6E-B3D8-4AC8-94C8-B7548E64CE96}"/>
                </a:ext>
              </a:extLst>
            </p:cNvPr>
            <p:cNvSpPr txBox="1"/>
            <p:nvPr/>
          </p:nvSpPr>
          <p:spPr>
            <a:xfrm>
              <a:off x="3225963" y="5486400"/>
              <a:ext cx="15334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/>
                </a:rPr>
                <a:t>experiment</a:t>
              </a:r>
              <a:endPara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87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"/>
          <p:cNvSpPr>
            <a:spLocks noChangeArrowheads="1"/>
          </p:cNvSpPr>
          <p:nvPr/>
        </p:nvSpPr>
        <p:spPr bwMode="auto">
          <a:xfrm>
            <a:off x="152400" y="-397215"/>
            <a:ext cx="89154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Mixed splay-bend: Forces unipolar circulation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318314" y="53693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/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16514" y="1190919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-656429" y="591220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56429" y="5465153"/>
            <a:ext cx="8171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Times New Roman"/>
              </a:rPr>
              <a:t>Numerical simulations: Bacteria concentrate into toroidal swirls, concentration varies in space, I.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Times New Roman"/>
              </a:rPr>
              <a:t>Aranson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Times New Roman"/>
              </a:rPr>
              <a:t>, T. Turiv, R. Koizumi</a:t>
            </a:r>
            <a:r>
              <a:rPr lang="en-US" sz="2000" dirty="0">
                <a:solidFill>
                  <a:srgbClr val="0000CC"/>
                </a:solidFill>
                <a:cs typeface="Times New Roman"/>
              </a:rPr>
              <a:t> et al, submitted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cs typeface="Times New Roman"/>
            </a:endParaRPr>
          </a:p>
        </p:txBody>
      </p:sp>
      <p:pic>
        <p:nvPicPr>
          <p:cNvPr id="56" name="video_45deg_conc=200_gamma0=0.2">
            <a:hlinkClick r:id="" action="ppaction://media"/>
            <a:extLst>
              <a:ext uri="{FF2B5EF4-FFF2-40B4-BE49-F238E27FC236}">
                <a16:creationId xmlns:a16="http://schemas.microsoft.com/office/drawing/2014/main" id="{790A593E-1504-49E3-A33C-91725D67FC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038904"/>
            <a:ext cx="4267200" cy="44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3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3130" t="13974" r="13714" b="13742"/>
          <a:stretch/>
        </p:blipFill>
        <p:spPr>
          <a:xfrm flipH="1">
            <a:off x="6538124" y="1284266"/>
            <a:ext cx="2037551" cy="20255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/>
          <a:srcRect l="21153" t="22609" r="22466" b="25073"/>
          <a:stretch/>
        </p:blipFill>
        <p:spPr>
          <a:xfrm>
            <a:off x="609755" y="1205172"/>
            <a:ext cx="2210979" cy="206413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 flipH="1">
            <a:off x="2918140" y="1179318"/>
            <a:ext cx="2830407" cy="2131929"/>
            <a:chOff x="2918140" y="1416698"/>
            <a:chExt cx="2830407" cy="2131929"/>
          </a:xfrm>
        </p:grpSpPr>
        <p:pic>
          <p:nvPicPr>
            <p:cNvPr id="10707" name="Picture 467" descr="E:\!!!BACTERIA\half_pair_dupl_jpg_1500\half_pair_jpg_dupl_0088.jpg"/>
            <p:cNvPicPr>
              <a:picLocks noChangeAspect="1" noChangeArrowheads="1"/>
            </p:cNvPicPr>
            <p:nvPr/>
          </p:nvPicPr>
          <p:blipFill>
            <a:blip r:embed="rId6" cstate="print">
              <a:lum bright="24000" contrast="73000"/>
            </a:blip>
            <a:srcRect l="9630" t="23333" r="20371" b="24260"/>
            <a:stretch>
              <a:fillRect/>
            </a:stretch>
          </p:blipFill>
          <p:spPr bwMode="auto">
            <a:xfrm>
              <a:off x="2918140" y="1416698"/>
              <a:ext cx="2830407" cy="2131929"/>
            </a:xfrm>
            <a:prstGeom prst="rect">
              <a:avLst/>
            </a:prstGeom>
            <a:noFill/>
          </p:spPr>
        </p:pic>
        <p:grpSp>
          <p:nvGrpSpPr>
            <p:cNvPr id="3" name="Group 2"/>
            <p:cNvGrpSpPr/>
            <p:nvPr/>
          </p:nvGrpSpPr>
          <p:grpSpPr>
            <a:xfrm>
              <a:off x="3593484" y="1469494"/>
              <a:ext cx="1594370" cy="1700684"/>
              <a:chOff x="-6612108" y="0"/>
              <a:chExt cx="2704181" cy="2867088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-6548607" y="1685985"/>
                <a:ext cx="2592668" cy="118110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-6612108" y="0"/>
                <a:ext cx="2704181" cy="1795276"/>
              </a:xfrm>
              <a:prstGeom prst="rect">
                <a:avLst/>
              </a:prstGeom>
            </p:spPr>
          </p:pic>
        </p:grpSp>
        <p:sp>
          <p:nvSpPr>
            <p:cNvPr id="39" name="Rectangle 38"/>
            <p:cNvSpPr/>
            <p:nvPr/>
          </p:nvSpPr>
          <p:spPr>
            <a:xfrm>
              <a:off x="3871560" y="2143714"/>
              <a:ext cx="825802" cy="671541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574675" y="-1524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Pumping from -1/2 defect to +1/2 defect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057738"/>
              </p:ext>
            </p:extLst>
          </p:nvPr>
        </p:nvGraphicFramePr>
        <p:xfrm>
          <a:off x="6180536" y="3739521"/>
          <a:ext cx="2752725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66" name="Equation" r:id="rId9" imgW="1638000" imgH="279360" progId="Equation.DSMT4">
                  <p:embed/>
                </p:oleObj>
              </mc:Choice>
              <mc:Fallback>
                <p:oleObj name="Equation" r:id="rId9" imgW="1638000" imgH="279360" progId="Equation.DSMT4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0536" y="3739521"/>
                        <a:ext cx="2752725" cy="471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120"/>
          <p:cNvSpPr>
            <a:spLocks noChangeArrowheads="1"/>
          </p:cNvSpPr>
          <p:nvPr/>
        </p:nvSpPr>
        <p:spPr bwMode="auto">
          <a:xfrm>
            <a:off x="158262" y="3378169"/>
            <a:ext cx="70181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Bacteria concentrate at the cores of +1/2 defects; avoid -1/2 defects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9" name="Rectangle 120">
            <a:extLst>
              <a:ext uri="{FF2B5EF4-FFF2-40B4-BE49-F238E27FC236}">
                <a16:creationId xmlns:a16="http://schemas.microsoft.com/office/drawing/2014/main" id="{2E2B0687-4AAD-4327-9FB3-057920CF0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6" y="6341483"/>
            <a:ext cx="6172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Chenhui Peng, Taras Turiv et al,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Science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354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,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882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(2016)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1237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574675" y="-1524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Pumping from -1/2 defect to +1/2 defect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5916672" y="3031973"/>
          <a:ext cx="2752725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89" name="Equation" r:id="rId3" imgW="1638000" imgH="279360" progId="Equation.DSMT4">
                  <p:embed/>
                </p:oleObj>
              </mc:Choice>
              <mc:Fallback>
                <p:oleObj name="Equation" r:id="rId3" imgW="1638000" imgH="279360" progId="Equation.DSMT4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6672" y="3031973"/>
                        <a:ext cx="2752725" cy="4714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20">
            <a:extLst>
              <a:ext uri="{FF2B5EF4-FFF2-40B4-BE49-F238E27FC236}">
                <a16:creationId xmlns:a16="http://schemas.microsoft.com/office/drawing/2014/main" id="{B13DBE68-0802-453F-BF4F-B96378C31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410200"/>
            <a:ext cx="9220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Activity tends to shift the  +1/2 defect  to the right-hand side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7F59E9-FD7E-4F49-AAFB-CBC8CE8CBA1D}"/>
              </a:ext>
            </a:extLst>
          </p:cNvPr>
          <p:cNvGrpSpPr/>
          <p:nvPr/>
        </p:nvGrpSpPr>
        <p:grpSpPr>
          <a:xfrm rot="10800000">
            <a:off x="914400" y="1066801"/>
            <a:ext cx="4648199" cy="4114799"/>
            <a:chOff x="7254509" y="1342660"/>
            <a:chExt cx="4782282" cy="48010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04537F5-83DF-4AC6-A8F5-44BE49BDC730}"/>
                </a:ext>
              </a:extLst>
            </p:cNvPr>
            <p:cNvGrpSpPr/>
            <p:nvPr/>
          </p:nvGrpSpPr>
          <p:grpSpPr>
            <a:xfrm>
              <a:off x="7254509" y="1342661"/>
              <a:ext cx="4782282" cy="4775640"/>
              <a:chOff x="5625742" y="1163385"/>
              <a:chExt cx="4782282" cy="477564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A4BAF02-79C6-4A07-9752-5C5FDFCF9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25742" y="1163385"/>
                <a:ext cx="4782282" cy="4775640"/>
              </a:xfrm>
              <a:prstGeom prst="rect">
                <a:avLst/>
              </a:prstGeom>
            </p:spPr>
          </p:pic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B0173007-A7BF-4C8E-B057-B7AAD07AB5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28678" y="3019735"/>
                <a:ext cx="165083" cy="2594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800298B-3647-40D0-B941-682EABB2D8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3627" y="3614372"/>
                <a:ext cx="165083" cy="2594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901A0141-1E4A-4C37-98EB-4296615CBA71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9680000" flipH="1">
                <a:off x="6825926" y="3334739"/>
                <a:ext cx="165083" cy="2594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489300B-ABE6-46B0-9622-98FEE94BEDDB}"/>
                  </a:ext>
                </a:extLst>
              </p:cNvPr>
              <p:cNvCxnSpPr/>
              <p:nvPr/>
            </p:nvCxnSpPr>
            <p:spPr>
              <a:xfrm>
                <a:off x="7006167" y="3343165"/>
                <a:ext cx="0" cy="24762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Arrow: Left 27">
                <a:extLst>
                  <a:ext uri="{FF2B5EF4-FFF2-40B4-BE49-F238E27FC236}">
                    <a16:creationId xmlns:a16="http://schemas.microsoft.com/office/drawing/2014/main" id="{9A296015-7D1A-4D5D-9E9B-A8462B1E10DC}"/>
                  </a:ext>
                </a:extLst>
              </p:cNvPr>
              <p:cNvSpPr/>
              <p:nvPr/>
            </p:nvSpPr>
            <p:spPr>
              <a:xfrm rot="1421815">
                <a:off x="6420530" y="3088731"/>
                <a:ext cx="463851" cy="195854"/>
              </a:xfrm>
              <a:prstGeom prst="lef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/>
                </a:endParaRPr>
              </a:p>
            </p:txBody>
          </p:sp>
          <p:sp>
            <p:nvSpPr>
              <p:cNvPr id="29" name="Arrow: Left 28">
                <a:extLst>
                  <a:ext uri="{FF2B5EF4-FFF2-40B4-BE49-F238E27FC236}">
                    <a16:creationId xmlns:a16="http://schemas.microsoft.com/office/drawing/2014/main" id="{DF792260-F2A0-4942-880E-818523A061DC}"/>
                  </a:ext>
                </a:extLst>
              </p:cNvPr>
              <p:cNvSpPr/>
              <p:nvPr/>
            </p:nvSpPr>
            <p:spPr>
              <a:xfrm rot="20172303" flipV="1">
                <a:off x="6423481" y="3667131"/>
                <a:ext cx="463851" cy="195854"/>
              </a:xfrm>
              <a:prstGeom prst="lef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/>
                </a:endParaRP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039D0050-9A0E-48BC-8BCA-BEEDF7CBDB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47202" y="2762003"/>
                <a:ext cx="165083" cy="2594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B3E8C68-8BC3-4BE6-81E8-ED144FD203B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080000" flipH="1">
                <a:off x="8835568" y="3078242"/>
                <a:ext cx="165083" cy="2594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06311E77-1ACB-4834-AEBF-7E3C0193E3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9103" y="3912532"/>
                <a:ext cx="165083" cy="2594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1352AD6-1F4D-4A0C-81DC-A82BCE68C6A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20520000">
                <a:off x="8850733" y="3578551"/>
                <a:ext cx="165083" cy="2594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9BAF1D2E-5AD0-47B6-96DD-E7C51A011DC5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">
                <a:off x="9438855" y="3626163"/>
                <a:ext cx="165083" cy="2594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F1F9228D-FB4A-43F7-8E53-8C22CEC88EDA}"/>
                  </a:ext>
                </a:extLst>
              </p:cNvPr>
              <p:cNvCxnSpPr>
                <a:cxnSpLocks/>
              </p:cNvCxnSpPr>
              <p:nvPr/>
            </p:nvCxnSpPr>
            <p:spPr>
              <a:xfrm rot="20880000" flipH="1">
                <a:off x="9438856" y="3065227"/>
                <a:ext cx="165083" cy="2594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Arrow: Left 40">
                <a:extLst>
                  <a:ext uri="{FF2B5EF4-FFF2-40B4-BE49-F238E27FC236}">
                    <a16:creationId xmlns:a16="http://schemas.microsoft.com/office/drawing/2014/main" id="{DC904FF6-2FC1-491D-B863-959BB82CD661}"/>
                  </a:ext>
                </a:extLst>
              </p:cNvPr>
              <p:cNvSpPr/>
              <p:nvPr/>
            </p:nvSpPr>
            <p:spPr>
              <a:xfrm>
                <a:off x="9361046" y="3348222"/>
                <a:ext cx="463851" cy="195854"/>
              </a:xfrm>
              <a:prstGeom prst="lef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/>
                </a:endParaRPr>
              </a:p>
            </p:txBody>
          </p:sp>
          <p:sp>
            <p:nvSpPr>
              <p:cNvPr id="42" name="Arrow: Left 41">
                <a:extLst>
                  <a:ext uri="{FF2B5EF4-FFF2-40B4-BE49-F238E27FC236}">
                    <a16:creationId xmlns:a16="http://schemas.microsoft.com/office/drawing/2014/main" id="{9ED9E080-143F-4E43-98C9-0C3CA0402018}"/>
                  </a:ext>
                </a:extLst>
              </p:cNvPr>
              <p:cNvSpPr/>
              <p:nvPr/>
            </p:nvSpPr>
            <p:spPr>
              <a:xfrm rot="13836690">
                <a:off x="8917875" y="3048816"/>
                <a:ext cx="463851" cy="195854"/>
              </a:xfrm>
              <a:prstGeom prst="lef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/>
                </a:endParaRPr>
              </a:p>
            </p:txBody>
          </p:sp>
          <p:sp>
            <p:nvSpPr>
              <p:cNvPr id="43" name="Arrow: Left 42">
                <a:extLst>
                  <a:ext uri="{FF2B5EF4-FFF2-40B4-BE49-F238E27FC236}">
                    <a16:creationId xmlns:a16="http://schemas.microsoft.com/office/drawing/2014/main" id="{11CF8AE5-E5DD-4CA0-812B-C84A3A7D5919}"/>
                  </a:ext>
                </a:extLst>
              </p:cNvPr>
              <p:cNvSpPr/>
              <p:nvPr/>
            </p:nvSpPr>
            <p:spPr>
              <a:xfrm rot="7763310" flipV="1">
                <a:off x="8951160" y="3668042"/>
                <a:ext cx="463851" cy="195854"/>
              </a:xfrm>
              <a:prstGeom prst="lef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3ACB9F9-02D5-4987-9665-F19A43EE5619}"/>
                </a:ext>
              </a:extLst>
            </p:cNvPr>
            <p:cNvSpPr/>
            <p:nvPr/>
          </p:nvSpPr>
          <p:spPr>
            <a:xfrm>
              <a:off x="7254509" y="1342660"/>
              <a:ext cx="177167" cy="45599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D014F2F-7F22-4A4B-80A6-997E7C96A4B5}"/>
                </a:ext>
              </a:extLst>
            </p:cNvPr>
            <p:cNvSpPr/>
            <p:nvPr/>
          </p:nvSpPr>
          <p:spPr>
            <a:xfrm rot="5400000">
              <a:off x="9641983" y="3775185"/>
              <a:ext cx="177167" cy="45599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7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574675" y="-1524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Unipolar swimming in concentrated jets: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Rectangle 120"/>
          <p:cNvSpPr>
            <a:spLocks noChangeArrowheads="1"/>
          </p:cNvSpPr>
          <p:nvPr/>
        </p:nvSpPr>
        <p:spPr bwMode="auto">
          <a:xfrm>
            <a:off x="304800" y="6341483"/>
            <a:ext cx="8534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T. Turiv, R. Koizumi et al, </a:t>
            </a:r>
            <a:r>
              <a:rPr lang="en-US" sz="1600" i="1" dirty="0">
                <a:solidFill>
                  <a:srgbClr val="0000CC"/>
                </a:solidFill>
                <a:latin typeface="Times New Roman"/>
                <a:cs typeface="Arial" charset="0"/>
              </a:rPr>
              <a:t>Nature Physics, </a:t>
            </a:r>
            <a:r>
              <a:rPr lang="en-US" sz="1600" dirty="0">
                <a:solidFill>
                  <a:srgbClr val="0000CC"/>
                </a:solidFill>
                <a:latin typeface="Times New Roman"/>
                <a:cs typeface="Arial" charset="0"/>
              </a:rPr>
              <a:t>March 2</a:t>
            </a:r>
            <a:r>
              <a:rPr lang="fr-FR" sz="1600" dirty="0">
                <a:solidFill>
                  <a:srgbClr val="0000CC"/>
                </a:solidFill>
                <a:latin typeface="Times New Roman"/>
                <a:cs typeface="Times New Roman"/>
              </a:rPr>
              <a:t>, 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2020; </a:t>
            </a:r>
            <a:r>
              <a:rPr lang="en-US" sz="1600" dirty="0">
                <a:solidFill>
                  <a:srgbClr val="0000CC"/>
                </a:solidFill>
              </a:rPr>
              <a:t>https://doi.org/10.1038/s41567-020-0793-0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8" name="2-c-stripes_undulation_novector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1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892" y="1219200"/>
            <a:ext cx="7391400" cy="1830566"/>
          </a:xfrm>
          <a:prstGeom prst="rect">
            <a:avLst/>
          </a:prstGeom>
        </p:spPr>
      </p:pic>
      <p:pic>
        <p:nvPicPr>
          <p:cNvPr id="14" name="3-c-stripes_transport_singl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4320" y="3218421"/>
            <a:ext cx="3047999" cy="2199821"/>
          </a:xfrm>
          <a:prstGeom prst="rect">
            <a:avLst/>
          </a:prstGeom>
        </p:spPr>
      </p:pic>
      <p:sp>
        <p:nvSpPr>
          <p:cNvPr id="9" name="Rectangle 120"/>
          <p:cNvSpPr>
            <a:spLocks noChangeArrowheads="1"/>
          </p:cNvSpPr>
          <p:nvPr/>
        </p:nvSpPr>
        <p:spPr bwMode="auto">
          <a:xfrm>
            <a:off x="274320" y="5586897"/>
            <a:ext cx="63703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Colloidal transport by bacterial jets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E4F0DA-90AC-4234-BAED-3A0D9BB186D2}"/>
              </a:ext>
            </a:extLst>
          </p:cNvPr>
          <p:cNvGrpSpPr/>
          <p:nvPr/>
        </p:nvGrpSpPr>
        <p:grpSpPr>
          <a:xfrm>
            <a:off x="7680954" y="1063625"/>
            <a:ext cx="1280154" cy="2133600"/>
            <a:chOff x="7635246" y="1063625"/>
            <a:chExt cx="1280154" cy="2133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533C81-5782-4AD6-829C-E8A10ECFC2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8342" t="32800" r="53975" b="37671"/>
            <a:stretch/>
          </p:blipFill>
          <p:spPr>
            <a:xfrm flipH="1">
              <a:off x="7635246" y="1063625"/>
              <a:ext cx="1280154" cy="2133600"/>
            </a:xfrm>
            <a:prstGeom prst="rect">
              <a:avLst/>
            </a:prstGeom>
          </p:spPr>
        </p:pic>
        <p:sp>
          <p:nvSpPr>
            <p:cNvPr id="12" name="Right Arrow 8">
              <a:extLst>
                <a:ext uri="{FF2B5EF4-FFF2-40B4-BE49-F238E27FC236}">
                  <a16:creationId xmlns:a16="http://schemas.microsoft.com/office/drawing/2014/main" id="{F62EE623-0ADF-413F-8C09-A43EA1928F4A}"/>
                </a:ext>
              </a:extLst>
            </p:cNvPr>
            <p:cNvSpPr/>
            <p:nvPr/>
          </p:nvSpPr>
          <p:spPr>
            <a:xfrm>
              <a:off x="8330939" y="2058744"/>
              <a:ext cx="373473" cy="182826"/>
            </a:xfrm>
            <a:prstGeom prst="rightArrow">
              <a:avLst>
                <a:gd name="adj1" fmla="val 41532"/>
                <a:gd name="adj2" fmla="val 7903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8939946-0C87-4A21-8AE9-7C5BB33ECCB3}"/>
                </a:ext>
              </a:extLst>
            </p:cNvPr>
            <p:cNvGrpSpPr/>
            <p:nvPr/>
          </p:nvGrpSpPr>
          <p:grpSpPr>
            <a:xfrm rot="17670450">
              <a:off x="8007985" y="1573916"/>
              <a:ext cx="285710" cy="534081"/>
              <a:chOff x="4876800" y="2129163"/>
              <a:chExt cx="538710" cy="958772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5AC18A1-583D-40A7-9CF7-63FA9B5C9011}"/>
                  </a:ext>
                </a:extLst>
              </p:cNvPr>
              <p:cNvSpPr/>
              <p:nvPr/>
            </p:nvSpPr>
            <p:spPr>
              <a:xfrm rot="16200000">
                <a:off x="4667210" y="2339635"/>
                <a:ext cx="957890" cy="5387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 b="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19207B1A-310D-4258-92A0-1253D8B512CC}"/>
                  </a:ext>
                </a:extLst>
              </p:cNvPr>
              <p:cNvSpPr/>
              <p:nvPr/>
            </p:nvSpPr>
            <p:spPr>
              <a:xfrm rot="16200000">
                <a:off x="4651132" y="2522551"/>
                <a:ext cx="957890" cy="172878"/>
              </a:xfrm>
              <a:prstGeom prst="arc">
                <a:avLst>
                  <a:gd name="adj1" fmla="val 10764418"/>
                  <a:gd name="adj2" fmla="val 0"/>
                </a:avLst>
              </a:prstGeom>
              <a:ln w="1905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482B9E0E-FF6B-49B7-BA5E-5F76893545BB}"/>
                  </a:ext>
                </a:extLst>
              </p:cNvPr>
              <p:cNvSpPr/>
              <p:nvPr/>
            </p:nvSpPr>
            <p:spPr>
              <a:xfrm rot="16200000" flipV="1">
                <a:off x="4654101" y="2521669"/>
                <a:ext cx="957890" cy="172878"/>
              </a:xfrm>
              <a:prstGeom prst="arc">
                <a:avLst>
                  <a:gd name="adj1" fmla="val 10764418"/>
                  <a:gd name="adj2" fmla="val 0"/>
                </a:avLst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72DA1543-4484-47F1-A42B-64B9D9BD5497}"/>
                  </a:ext>
                </a:extLst>
              </p:cNvPr>
              <p:cNvSpPr/>
              <p:nvPr/>
            </p:nvSpPr>
            <p:spPr>
              <a:xfrm rot="16200000">
                <a:off x="5064560" y="2357512"/>
                <a:ext cx="166660" cy="521772"/>
              </a:xfrm>
              <a:prstGeom prst="arc">
                <a:avLst>
                  <a:gd name="adj1" fmla="val 16200000"/>
                  <a:gd name="adj2" fmla="val 529703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0084DEAE-3064-4244-8D63-5D73801E74A2}"/>
                  </a:ext>
                </a:extLst>
              </p:cNvPr>
              <p:cNvSpPr/>
              <p:nvPr/>
            </p:nvSpPr>
            <p:spPr>
              <a:xfrm rot="16200000" flipH="1">
                <a:off x="5056530" y="2362925"/>
                <a:ext cx="182909" cy="521772"/>
              </a:xfrm>
              <a:prstGeom prst="arc">
                <a:avLst>
                  <a:gd name="adj1" fmla="val 16200000"/>
                  <a:gd name="adj2" fmla="val 5297032"/>
                </a:avLst>
              </a:prstGeom>
              <a:ln w="1905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E664672-0D27-479B-998B-11CCA4E8B26D}"/>
                  </a:ext>
                </a:extLst>
              </p:cNvPr>
              <p:cNvCxnSpPr/>
              <p:nvPr/>
            </p:nvCxnSpPr>
            <p:spPr>
              <a:xfrm flipV="1">
                <a:off x="5146155" y="2136114"/>
                <a:ext cx="0" cy="2743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31137F2F-6D72-4116-B243-85BCC8D7B38C}"/>
                  </a:ext>
                </a:extLst>
              </p:cNvPr>
              <p:cNvCxnSpPr/>
              <p:nvPr/>
            </p:nvCxnSpPr>
            <p:spPr>
              <a:xfrm>
                <a:off x="5135544" y="2797961"/>
                <a:ext cx="0" cy="2743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D1D5990-FA0B-439D-9243-501ABFAE2763}"/>
                </a:ext>
              </a:extLst>
            </p:cNvPr>
            <p:cNvGrpSpPr/>
            <p:nvPr/>
          </p:nvGrpSpPr>
          <p:grpSpPr>
            <a:xfrm rot="3929550" flipH="1">
              <a:off x="8007986" y="2235403"/>
              <a:ext cx="285710" cy="534081"/>
              <a:chOff x="4876800" y="2129163"/>
              <a:chExt cx="538710" cy="95877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9572DF6-30E4-456E-BD15-4BC00024578D}"/>
                  </a:ext>
                </a:extLst>
              </p:cNvPr>
              <p:cNvSpPr/>
              <p:nvPr/>
            </p:nvSpPr>
            <p:spPr>
              <a:xfrm rot="16200000">
                <a:off x="4667210" y="2339635"/>
                <a:ext cx="957890" cy="5387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 b="1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631782DA-A574-4CA9-89F3-7F538083EE3B}"/>
                  </a:ext>
                </a:extLst>
              </p:cNvPr>
              <p:cNvSpPr/>
              <p:nvPr/>
            </p:nvSpPr>
            <p:spPr>
              <a:xfrm rot="16200000">
                <a:off x="4651132" y="2522551"/>
                <a:ext cx="957890" cy="172878"/>
              </a:xfrm>
              <a:prstGeom prst="arc">
                <a:avLst>
                  <a:gd name="adj1" fmla="val 10764418"/>
                  <a:gd name="adj2" fmla="val 0"/>
                </a:avLst>
              </a:prstGeom>
              <a:ln w="1905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89F5EB34-FB92-492F-BEC5-B8E6630B1D9C}"/>
                  </a:ext>
                </a:extLst>
              </p:cNvPr>
              <p:cNvSpPr/>
              <p:nvPr/>
            </p:nvSpPr>
            <p:spPr>
              <a:xfrm rot="16200000" flipV="1">
                <a:off x="4654101" y="2521669"/>
                <a:ext cx="957890" cy="172878"/>
              </a:xfrm>
              <a:prstGeom prst="arc">
                <a:avLst>
                  <a:gd name="adj1" fmla="val 10764418"/>
                  <a:gd name="adj2" fmla="val 0"/>
                </a:avLst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 b="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1F8379A1-84A4-44F7-A7FB-226B0C0144C8}"/>
                  </a:ext>
                </a:extLst>
              </p:cNvPr>
              <p:cNvSpPr/>
              <p:nvPr/>
            </p:nvSpPr>
            <p:spPr>
              <a:xfrm rot="16200000">
                <a:off x="5064560" y="2357512"/>
                <a:ext cx="166660" cy="521772"/>
              </a:xfrm>
              <a:prstGeom prst="arc">
                <a:avLst>
                  <a:gd name="adj1" fmla="val 16200000"/>
                  <a:gd name="adj2" fmla="val 529703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DD015F4D-E1D1-4CD4-A18C-12D7B3F3D446}"/>
                  </a:ext>
                </a:extLst>
              </p:cNvPr>
              <p:cNvSpPr/>
              <p:nvPr/>
            </p:nvSpPr>
            <p:spPr>
              <a:xfrm rot="16200000" flipH="1">
                <a:off x="5056530" y="2362925"/>
                <a:ext cx="182909" cy="521772"/>
              </a:xfrm>
              <a:prstGeom prst="arc">
                <a:avLst>
                  <a:gd name="adj1" fmla="val 16200000"/>
                  <a:gd name="adj2" fmla="val 5297032"/>
                </a:avLst>
              </a:prstGeom>
              <a:ln w="1905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E61425F8-34F0-4A2F-95C7-94B6F78C201C}"/>
                  </a:ext>
                </a:extLst>
              </p:cNvPr>
              <p:cNvCxnSpPr/>
              <p:nvPr/>
            </p:nvCxnSpPr>
            <p:spPr>
              <a:xfrm flipV="1">
                <a:off x="5146155" y="2136114"/>
                <a:ext cx="0" cy="2743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F9F6273-5C0F-4E65-8633-F5629BC97A68}"/>
                  </a:ext>
                </a:extLst>
              </p:cNvPr>
              <p:cNvCxnSpPr/>
              <p:nvPr/>
            </p:nvCxnSpPr>
            <p:spPr>
              <a:xfrm>
                <a:off x="5135544" y="2797961"/>
                <a:ext cx="0" cy="2743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0491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74675" y="-76201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Director bend limits undulations</a:t>
            </a:r>
          </a:p>
        </p:txBody>
      </p:sp>
      <p:sp>
        <p:nvSpPr>
          <p:cNvPr id="15" name="Rectangle 120"/>
          <p:cNvSpPr>
            <a:spLocks noChangeArrowheads="1"/>
          </p:cNvSpPr>
          <p:nvPr/>
        </p:nvSpPr>
        <p:spPr bwMode="auto">
          <a:xfrm>
            <a:off x="4323433" y="1828800"/>
            <a:ext cx="451576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As the jets undulate, the angle between the director and the trajectory increases; viscous drag increases and some bacteria are ejected;  it helps to keep the period and amplitude of undulations constant;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The jets are stable at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c&lt;7c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critical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where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c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critical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is the critical concentration of instability in a uniform cell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1081" y="1642348"/>
            <a:ext cx="3363454" cy="2958007"/>
            <a:chOff x="1360946" y="1552120"/>
            <a:chExt cx="3363454" cy="295800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7C370C-DC84-475C-A682-0622C4F7D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8"/>
            <a:stretch/>
          </p:blipFill>
          <p:spPr>
            <a:xfrm>
              <a:off x="1360947" y="1552120"/>
              <a:ext cx="3362671" cy="9010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60EB2B-3F21-48CF-8686-0503D7A9684E}"/>
                </a:ext>
              </a:extLst>
            </p:cNvPr>
            <p:cNvSpPr txBox="1"/>
            <p:nvPr/>
          </p:nvSpPr>
          <p:spPr>
            <a:xfrm>
              <a:off x="1360946" y="1552120"/>
              <a:ext cx="4475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0 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C2D92DB-88C3-49BC-B9CE-D6A905394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7"/>
            <a:stretch/>
          </p:blipFill>
          <p:spPr>
            <a:xfrm>
              <a:off x="1361728" y="3516964"/>
              <a:ext cx="3362672" cy="8990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F9E24D-1DC2-423F-BC47-BCE3DEAB2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7"/>
            <a:stretch/>
          </p:blipFill>
          <p:spPr>
            <a:xfrm>
              <a:off x="1360947" y="2535352"/>
              <a:ext cx="3362672" cy="8990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833011-E097-4521-823C-B8AD273853E3}"/>
                </a:ext>
              </a:extLst>
            </p:cNvPr>
            <p:cNvSpPr txBox="1"/>
            <p:nvPr/>
          </p:nvSpPr>
          <p:spPr>
            <a:xfrm>
              <a:off x="1362017" y="2548717"/>
              <a:ext cx="5629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96 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D32CD5E-1CDD-48FE-B128-88CFE91063C6}"/>
                </a:ext>
              </a:extLst>
            </p:cNvPr>
            <p:cNvSpPr txBox="1"/>
            <p:nvPr/>
          </p:nvSpPr>
          <p:spPr>
            <a:xfrm>
              <a:off x="1360948" y="3516669"/>
              <a:ext cx="6783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184 s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E227E1-D2BF-4FD6-AA2E-384CF429CB6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719454" y="4012108"/>
              <a:ext cx="0" cy="5245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7493F2-6F94-40AB-B342-671F4DE4B4EA}"/>
                </a:ext>
              </a:extLst>
            </p:cNvPr>
            <p:cNvSpPr txBox="1"/>
            <p:nvPr/>
          </p:nvSpPr>
          <p:spPr>
            <a:xfrm>
              <a:off x="1981744" y="4140795"/>
              <a:ext cx="901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100 µm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C88E31F-2A0F-415E-9729-AB8F85D89205}"/>
                </a:ext>
              </a:extLst>
            </p:cNvPr>
            <p:cNvCxnSpPr/>
            <p:nvPr/>
          </p:nvCxnSpPr>
          <p:spPr>
            <a:xfrm>
              <a:off x="3281311" y="3166509"/>
              <a:ext cx="63933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99C3032-CB4E-4C22-AA16-5BB83B9923CD}"/>
                </a:ext>
              </a:extLst>
            </p:cNvPr>
            <p:cNvCxnSpPr/>
            <p:nvPr/>
          </p:nvCxnSpPr>
          <p:spPr>
            <a:xfrm>
              <a:off x="3125919" y="4145171"/>
              <a:ext cx="59632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3DB7F00-CA6B-47F4-927F-CA1C837D0C7E}"/>
                </a:ext>
              </a:extLst>
            </p:cNvPr>
            <p:cNvCxnSpPr/>
            <p:nvPr/>
          </p:nvCxnSpPr>
          <p:spPr>
            <a:xfrm>
              <a:off x="3276600" y="2882331"/>
              <a:ext cx="0" cy="4174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064688D-8FCE-4F85-BF90-125013214F09}"/>
                </a:ext>
              </a:extLst>
            </p:cNvPr>
            <p:cNvCxnSpPr/>
            <p:nvPr/>
          </p:nvCxnSpPr>
          <p:spPr>
            <a:xfrm>
              <a:off x="3924904" y="2886706"/>
              <a:ext cx="0" cy="4174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DB1E366-ADAA-446D-A9AE-D4DC40C7B4D3}"/>
                </a:ext>
              </a:extLst>
            </p:cNvPr>
            <p:cNvCxnSpPr/>
            <p:nvPr/>
          </p:nvCxnSpPr>
          <p:spPr>
            <a:xfrm>
              <a:off x="3125918" y="3829406"/>
              <a:ext cx="0" cy="4174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8F8D8EC-2306-4852-9343-A84B5B4671D6}"/>
                </a:ext>
              </a:extLst>
            </p:cNvPr>
            <p:cNvCxnSpPr/>
            <p:nvPr/>
          </p:nvCxnSpPr>
          <p:spPr>
            <a:xfrm>
              <a:off x="3722243" y="3833782"/>
              <a:ext cx="0" cy="4174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AFF4619-67D1-4170-8C58-634673BDB237}"/>
                </a:ext>
              </a:extLst>
            </p:cNvPr>
            <p:cNvSpPr txBox="1"/>
            <p:nvPr/>
          </p:nvSpPr>
          <p:spPr>
            <a:xfrm>
              <a:off x="3468326" y="3133663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λ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6E47AD8-A209-4155-952B-FE1FED201996}"/>
                </a:ext>
              </a:extLst>
            </p:cNvPr>
            <p:cNvSpPr txBox="1"/>
            <p:nvPr/>
          </p:nvSpPr>
          <p:spPr>
            <a:xfrm>
              <a:off x="3307655" y="4089783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λ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6" name="Rectangle 120">
            <a:extLst>
              <a:ext uri="{FF2B5EF4-FFF2-40B4-BE49-F238E27FC236}">
                <a16:creationId xmlns:a16="http://schemas.microsoft.com/office/drawing/2014/main" id="{9738C802-7196-4444-BFF9-FD16E9C2D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341483"/>
            <a:ext cx="8534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T. Turiv, R. Koizumi et al, </a:t>
            </a:r>
            <a:r>
              <a:rPr lang="en-US" sz="1600" i="1" dirty="0">
                <a:solidFill>
                  <a:srgbClr val="0000CC"/>
                </a:solidFill>
                <a:latin typeface="Times New Roman"/>
                <a:cs typeface="Arial" charset="0"/>
              </a:rPr>
              <a:t>Nature Physics, </a:t>
            </a:r>
            <a:r>
              <a:rPr lang="en-US" sz="1600" dirty="0">
                <a:solidFill>
                  <a:srgbClr val="0000CC"/>
                </a:solidFill>
                <a:latin typeface="Times New Roman"/>
                <a:cs typeface="Arial" charset="0"/>
              </a:rPr>
              <a:t>March 2</a:t>
            </a:r>
            <a:r>
              <a:rPr lang="fr-FR" sz="1600" dirty="0">
                <a:solidFill>
                  <a:srgbClr val="0000CC"/>
                </a:solidFill>
                <a:latin typeface="Times New Roman"/>
                <a:cs typeface="Times New Roman"/>
              </a:rPr>
              <a:t>, 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2020; </a:t>
            </a:r>
            <a:r>
              <a:rPr lang="en-US" sz="1600" dirty="0">
                <a:solidFill>
                  <a:srgbClr val="0000CC"/>
                </a:solidFill>
              </a:rPr>
              <a:t>https://doi.org/10.1038/s41567-020-0793-0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7278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http://www.lavrentovichgroup.com/images/shua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33836"/>
            <a:ext cx="2146658" cy="15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7201" y="2994089"/>
            <a:ext cx="236220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1600" dirty="0">
                <a:solidFill>
                  <a:srgbClr val="0000CC"/>
                </a:solidFill>
                <a:latin typeface="Times New Roman"/>
              </a:rPr>
              <a:t>Shuang Zhou, PhD 2016;</a:t>
            </a: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1600" dirty="0">
                <a:solidFill>
                  <a:srgbClr val="0000CC"/>
                </a:solidFill>
                <a:latin typeface="Times New Roman"/>
              </a:rPr>
              <a:t>now Assistant professor at U Mass, Amherst</a:t>
            </a:r>
          </a:p>
        </p:txBody>
      </p:sp>
      <p:pic>
        <p:nvPicPr>
          <p:cNvPr id="12" name="Picture 11" descr="http://www.lavrentovichgroup.com/images/pe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22" y="1315638"/>
            <a:ext cx="2146660" cy="157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352799" y="2994089"/>
            <a:ext cx="2438401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1600" dirty="0">
                <a:solidFill>
                  <a:srgbClr val="0000CC"/>
                </a:solidFill>
                <a:latin typeface="Times New Roman"/>
              </a:rPr>
              <a:t>Chenhui Peng, PhD 2016; </a:t>
            </a:r>
          </a:p>
          <a:p>
            <a:pPr marL="0" lvl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1600" dirty="0">
                <a:solidFill>
                  <a:srgbClr val="0000CC"/>
                </a:solidFill>
                <a:latin typeface="Times New Roman"/>
              </a:rPr>
              <a:t>now Assistant professor at University of Memphis</a:t>
            </a:r>
          </a:p>
        </p:txBody>
      </p:sp>
      <p:pic>
        <p:nvPicPr>
          <p:cNvPr id="15" name="Picture 6" descr="http://www.lavrentovichgroup.com/images/tar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56" y="4029225"/>
            <a:ext cx="2362199" cy="173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988192" y="5889042"/>
            <a:ext cx="23622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1600" dirty="0">
                <a:solidFill>
                  <a:srgbClr val="0000CC"/>
                </a:solidFill>
                <a:latin typeface="Times New Roman"/>
              </a:rPr>
              <a:t>Taras Turiv, </a:t>
            </a: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1600" dirty="0">
                <a:solidFill>
                  <a:srgbClr val="0000CC"/>
                </a:solidFill>
                <a:latin typeface="Times New Roman"/>
              </a:rPr>
              <a:t>current PhD student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9000" y="6172639"/>
            <a:ext cx="23622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1600" dirty="0">
                <a:solidFill>
                  <a:srgbClr val="0000CC"/>
                </a:solidFill>
                <a:latin typeface="Times New Roman"/>
              </a:rPr>
              <a:t>Runa Koizumi, </a:t>
            </a: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1600" dirty="0">
                <a:solidFill>
                  <a:srgbClr val="0000CC"/>
                </a:solidFill>
                <a:latin typeface="Times New Roman"/>
              </a:rPr>
              <a:t>current PhD student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7937" r="9269" b="14124"/>
          <a:stretch/>
        </p:blipFill>
        <p:spPr>
          <a:xfrm>
            <a:off x="3422476" y="3899166"/>
            <a:ext cx="1835850" cy="2182238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6E14503D-A654-43A6-825D-E80623677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95" y="-110823"/>
            <a:ext cx="87217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0" dirty="0">
                <a:solidFill>
                  <a:srgbClr val="0000CC"/>
                </a:solidFill>
              </a:rPr>
              <a:t>Contributing graduate students, Chemical Physics Interdisciplinary Program</a:t>
            </a:r>
          </a:p>
        </p:txBody>
      </p:sp>
      <p:pic>
        <p:nvPicPr>
          <p:cNvPr id="19" name="Picture 30" descr="Stacks Image 225">
            <a:extLst>
              <a:ext uri="{FF2B5EF4-FFF2-40B4-BE49-F238E27FC236}">
                <a16:creationId xmlns:a16="http://schemas.microsoft.com/office/drawing/2014/main" id="{67901587-81BD-4347-A19F-80C371FD4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884" y="1278609"/>
            <a:ext cx="1648275" cy="164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569407B-8849-43AA-8C45-A5E479A5B427}"/>
              </a:ext>
            </a:extLst>
          </p:cNvPr>
          <p:cNvSpPr/>
          <p:nvPr/>
        </p:nvSpPr>
        <p:spPr>
          <a:xfrm>
            <a:off x="6063393" y="2895600"/>
            <a:ext cx="1861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FF"/>
                </a:solidFill>
                <a:latin typeface="Times New Roman"/>
              </a:rPr>
              <a:t>Greta Babakhanova,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FF"/>
                </a:solidFill>
                <a:latin typeface="Times New Roman"/>
              </a:rPr>
              <a:t>PhD 2019, now 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FF"/>
                </a:solidFill>
                <a:latin typeface="Times New Roman"/>
              </a:rPr>
              <a:t>researcher at NIST</a:t>
            </a:r>
          </a:p>
        </p:txBody>
      </p:sp>
      <p:pic>
        <p:nvPicPr>
          <p:cNvPr id="22" name="Picture 2" descr="https://www.lcinet.kent.edu/images/member/LiBingxiang_1215_1383595392.jpg">
            <a:extLst>
              <a:ext uri="{FF2B5EF4-FFF2-40B4-BE49-F238E27FC236}">
                <a16:creationId xmlns:a16="http://schemas.microsoft.com/office/drawing/2014/main" id="{9027D5AB-9BB7-41FD-BD7E-08DC079C7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-3663" r="-3896" b="9894"/>
          <a:stretch/>
        </p:blipFill>
        <p:spPr bwMode="auto">
          <a:xfrm>
            <a:off x="738739" y="3810000"/>
            <a:ext cx="1693575" cy="231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2FEAE8A-3898-41F7-8A47-864DE860935D}"/>
              </a:ext>
            </a:extLst>
          </p:cNvPr>
          <p:cNvSpPr/>
          <p:nvPr/>
        </p:nvSpPr>
        <p:spPr>
          <a:xfrm>
            <a:off x="441961" y="6229870"/>
            <a:ext cx="2625527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altLang="en-US" sz="1600" dirty="0" err="1">
                <a:solidFill>
                  <a:srgbClr val="0000CC"/>
                </a:solidFill>
                <a:latin typeface="Times New Roman"/>
              </a:rPr>
              <a:t>Bingxiang</a:t>
            </a:r>
            <a:r>
              <a:rPr lang="en-US" altLang="en-US" sz="1600" dirty="0">
                <a:solidFill>
                  <a:srgbClr val="0000CC"/>
                </a:solidFill>
                <a:latin typeface="Times New Roman"/>
              </a:rPr>
              <a:t> Li, PhD 2019, now a PDF at AMLCI</a:t>
            </a:r>
          </a:p>
        </p:txBody>
      </p:sp>
    </p:spTree>
    <p:extLst>
      <p:ext uri="{BB962C8B-B14F-4D97-AF65-F5344CB8AC3E}">
        <p14:creationId xmlns:p14="http://schemas.microsoft.com/office/powerpoint/2010/main" val="224142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4" y="0"/>
            <a:ext cx="8416925" cy="1216025"/>
          </a:xfrm>
        </p:spPr>
        <p:txBody>
          <a:bodyPr/>
          <a:lstStyle/>
          <a:p>
            <a:pPr eaLnBrk="1" hangingPunct="1"/>
            <a:r>
              <a:rPr lang="en-US" dirty="0"/>
              <a:t>Conclusion-I: 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305800" cy="5181600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Bacteria in patterned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nematic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endParaRPr lang="en-US" dirty="0">
              <a:solidFill>
                <a:srgbClr val="0000CC"/>
              </a:solidFill>
            </a:endParaRPr>
          </a:p>
          <a:p>
            <a:pPr lvl="1" eaLnBrk="1" hangingPunct="1">
              <a:defRPr/>
            </a:pPr>
            <a:r>
              <a:rPr lang="en-US" sz="1800" dirty="0">
                <a:solidFill>
                  <a:srgbClr val="0000CC"/>
                </a:solidFill>
              </a:rPr>
              <a:t>Patterns control trajectories, polarity and concentration of bacteria</a:t>
            </a:r>
          </a:p>
          <a:p>
            <a:pPr lvl="1" eaLnBrk="1" hangingPunct="1">
              <a:defRPr/>
            </a:pPr>
            <a:r>
              <a:rPr lang="en-US" sz="1800" dirty="0">
                <a:solidFill>
                  <a:srgbClr val="0000CC"/>
                </a:solidFill>
              </a:rPr>
              <a:t>Bacterial swirls and condensed jets are unidirectional and thus perform a useful work</a:t>
            </a:r>
          </a:p>
          <a:p>
            <a:pPr lvl="1" eaLnBrk="1" hangingPunct="1">
              <a:defRPr/>
            </a:pPr>
            <a:r>
              <a:rPr lang="en-US" sz="1800" dirty="0">
                <a:solidFill>
                  <a:srgbClr val="0000CC"/>
                </a:solidFill>
              </a:rPr>
              <a:t>Patterns cause unipolar threshold-less flow of bacteria, circular or linear</a:t>
            </a:r>
          </a:p>
          <a:p>
            <a:pPr lvl="1" eaLnBrk="1" hangingPunct="1">
              <a:defRPr/>
            </a:pPr>
            <a:r>
              <a:rPr lang="en-US" sz="1800" dirty="0">
                <a:solidFill>
                  <a:srgbClr val="0000CC"/>
                </a:solidFill>
              </a:rPr>
              <a:t>Concentration and thus activity are strongly non-uniform</a:t>
            </a:r>
            <a:endParaRPr lang="en-US" sz="2400" dirty="0">
              <a:solidFill>
                <a:srgbClr val="0000CC"/>
              </a:solidFill>
            </a:endParaRPr>
          </a:p>
          <a:p>
            <a:pPr eaLnBrk="1" hangingPunct="1">
              <a:defRPr/>
            </a:pP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11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638195" y="-110823"/>
            <a:ext cx="87217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Motivation No.2: Epithelium: Can we design it?</a:t>
            </a:r>
          </a:p>
        </p:txBody>
      </p:sp>
      <p:sp>
        <p:nvSpPr>
          <p:cNvPr id="10" name="AutoShape 10" descr="Image result for swarms of fish pictu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68DBD-3C54-4477-85D2-7DC2879FC16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5"/>
          <a:stretch/>
        </p:blipFill>
        <p:spPr bwMode="auto">
          <a:xfrm>
            <a:off x="2528831" y="2286000"/>
            <a:ext cx="3582469" cy="259503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3D97BE2-E4E4-4DBD-98C8-0BD95A5EC21F}"/>
              </a:ext>
            </a:extLst>
          </p:cNvPr>
          <p:cNvSpPr/>
          <p:nvPr/>
        </p:nvSpPr>
        <p:spPr>
          <a:xfrm>
            <a:off x="4038600" y="3859525"/>
            <a:ext cx="7971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Dead cell are extruded at the +½ cores;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The +1/2’s move around in the plane of film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053F61-C098-439D-9730-E7C406F32381}"/>
              </a:ext>
            </a:extLst>
          </p:cNvPr>
          <p:cNvSpPr/>
          <p:nvPr/>
        </p:nvSpPr>
        <p:spPr>
          <a:xfrm>
            <a:off x="723907" y="1242694"/>
            <a:ext cx="78605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In epithelia, cells form an orientationally ordered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nematic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 with topological defects, T.B. Saw et al,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Topological defects in epithelia govern cell death and extrusion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, Nature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544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, 212 (2017):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FCC85A-0510-4CB0-83A8-7B3A555918CD}"/>
              </a:ext>
            </a:extLst>
          </p:cNvPr>
          <p:cNvGrpSpPr/>
          <p:nvPr/>
        </p:nvGrpSpPr>
        <p:grpSpPr>
          <a:xfrm>
            <a:off x="788029" y="2472878"/>
            <a:ext cx="1664372" cy="2091231"/>
            <a:chOff x="788029" y="2067839"/>
            <a:chExt cx="1396343" cy="175446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A2A112D-59D1-42F6-BE9F-4A422342836C}"/>
                </a:ext>
              </a:extLst>
            </p:cNvPr>
            <p:cNvGrpSpPr/>
            <p:nvPr/>
          </p:nvGrpSpPr>
          <p:grpSpPr>
            <a:xfrm rot="14986259">
              <a:off x="450469" y="2412401"/>
              <a:ext cx="1747459" cy="1072339"/>
              <a:chOff x="5246553" y="1091443"/>
              <a:chExt cx="3117061" cy="193689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F65BDD4-FDC3-4A14-8B83-088B60DCECEB}"/>
                  </a:ext>
                </a:extLst>
              </p:cNvPr>
              <p:cNvPicPr/>
              <p:nvPr/>
            </p:nvPicPr>
            <p:blipFill rotWithShape="1">
              <a:blip r:embed="rId4"/>
              <a:srcRect l="339" t="13774" r="67887" b="7881"/>
              <a:stretch/>
            </p:blipFill>
            <p:spPr bwMode="auto">
              <a:xfrm>
                <a:off x="5246553" y="1091443"/>
                <a:ext cx="3117061" cy="1818071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D8DCE34-EB3F-4CC1-B05B-E67476993805}"/>
                  </a:ext>
                </a:extLst>
              </p:cNvPr>
              <p:cNvSpPr/>
              <p:nvPr/>
            </p:nvSpPr>
            <p:spPr>
              <a:xfrm>
                <a:off x="5643716" y="2684206"/>
                <a:ext cx="668594" cy="3441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24C40F-177F-4ACC-B358-309178D459EF}"/>
                  </a:ext>
                </a:extLst>
              </p:cNvPr>
              <p:cNvSpPr/>
              <p:nvPr/>
            </p:nvSpPr>
            <p:spPr>
              <a:xfrm>
                <a:off x="7570669" y="2678680"/>
                <a:ext cx="668594" cy="3441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40E248-3AC8-40CD-A2DB-8A8187CB5FB4}"/>
                </a:ext>
              </a:extLst>
            </p:cNvPr>
            <p:cNvSpPr txBox="1"/>
            <p:nvPr/>
          </p:nvSpPr>
          <p:spPr>
            <a:xfrm>
              <a:off x="1447473" y="2067839"/>
              <a:ext cx="50366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+1/2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619DAB-4F88-439F-98BE-B272AB3E4130}"/>
                </a:ext>
              </a:extLst>
            </p:cNvPr>
            <p:cNvSpPr txBox="1"/>
            <p:nvPr/>
          </p:nvSpPr>
          <p:spPr>
            <a:xfrm>
              <a:off x="1720784" y="3022391"/>
              <a:ext cx="46358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-1/2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0FF9C31-0F24-4309-AB5D-C671DB2B7DE5}"/>
              </a:ext>
            </a:extLst>
          </p:cNvPr>
          <p:cNvSpPr txBox="1"/>
          <p:nvPr/>
        </p:nvSpPr>
        <p:spPr>
          <a:xfrm>
            <a:off x="4320065" y="2755270"/>
            <a:ext cx="990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+1/2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EA2F76-A807-4D54-A238-C894BB4253D0}"/>
              </a:ext>
            </a:extLst>
          </p:cNvPr>
          <p:cNvSpPr/>
          <p:nvPr/>
        </p:nvSpPr>
        <p:spPr>
          <a:xfrm>
            <a:off x="644057" y="5430640"/>
            <a:ext cx="70521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We do not know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where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the defects would emerge nor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how to control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Can we develop a template to produce and pin the defects at predesigned locations?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490868-7AA9-49C4-9C1A-9A1A43D3FC35}"/>
              </a:ext>
            </a:extLst>
          </p:cNvPr>
          <p:cNvSpPr txBox="1"/>
          <p:nvPr/>
        </p:nvSpPr>
        <p:spPr>
          <a:xfrm>
            <a:off x="638195" y="4784309"/>
            <a:ext cx="659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Topological defects are intrinsic to many other active matter systems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45865D-6752-431F-918E-8D7EE610E939}"/>
              </a:ext>
            </a:extLst>
          </p:cNvPr>
          <p:cNvSpPr txBox="1"/>
          <p:nvPr/>
        </p:nvSpPr>
        <p:spPr>
          <a:xfrm>
            <a:off x="699456" y="5060256"/>
            <a:ext cx="5896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Sanchez et al, Nature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491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, 431 (2012), Zhou et al, PNAS 111, 1265  (2014)</a:t>
            </a:r>
          </a:p>
        </p:txBody>
      </p:sp>
    </p:spTree>
    <p:extLst>
      <p:ext uri="{BB962C8B-B14F-4D97-AF65-F5344CB8AC3E}">
        <p14:creationId xmlns:p14="http://schemas.microsoft.com/office/powerpoint/2010/main" val="110803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9C90C542-E3BC-4CDC-B43F-0249938B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6" y="1226527"/>
            <a:ext cx="4887872" cy="33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73168F-26FB-442C-A32A-9DC579F5B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66" y="-27709"/>
            <a:ext cx="7374468" cy="9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2400" b="0" dirty="0">
                <a:solidFill>
                  <a:srgbClr val="0000CC"/>
                </a:solidFill>
              </a:rPr>
              <a:t>Human dermal fibroblast cells</a:t>
            </a:r>
            <a:endParaRPr lang="en-US" altLang="en-US" sz="2400" b="0" i="1" dirty="0">
              <a:solidFill>
                <a:srgbClr val="0000C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EF1C0E-B7F3-4E4D-AA30-E098F6FD9520}"/>
              </a:ext>
            </a:extLst>
          </p:cNvPr>
          <p:cNvSpPr/>
          <p:nvPr/>
        </p:nvSpPr>
        <p:spPr>
          <a:xfrm>
            <a:off x="5791200" y="2971800"/>
            <a:ext cx="27423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</a:rPr>
              <a:t>Fibroblast cells are part of skin responsible for generation of connective tissue and healing wounds</a:t>
            </a:r>
            <a:endParaRPr lang="en-US" sz="1800" dirty="0">
              <a:solidFill>
                <a:srgbClr val="0000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3727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Shape 8"/>
          <p:cNvSpPr txBox="1"/>
          <p:nvPr/>
        </p:nvSpPr>
        <p:spPr>
          <a:xfrm>
            <a:off x="14059859" y="1383442"/>
            <a:ext cx="277232" cy="2877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829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Verdana"/>
                <a:cs typeface="Times New Roman" pitchFamily="18" charset="0"/>
              </a:rPr>
              <a:t>c</a:t>
            </a:r>
            <a:endParaRPr kumimoji="0" lang="en-US" sz="127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1032" name="TextShape 10"/>
          <p:cNvSpPr txBox="1"/>
          <p:nvPr/>
        </p:nvSpPr>
        <p:spPr>
          <a:xfrm>
            <a:off x="15299894" y="-1233014"/>
            <a:ext cx="263191" cy="2877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829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Verdana"/>
                <a:cs typeface="Times New Roman" pitchFamily="18" charset="0"/>
              </a:rPr>
              <a:t>b</a:t>
            </a:r>
            <a:endParaRPr kumimoji="0" lang="en-US" sz="127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1034" name="TextShape 12"/>
          <p:cNvSpPr txBox="1"/>
          <p:nvPr/>
        </p:nvSpPr>
        <p:spPr>
          <a:xfrm>
            <a:off x="12715152" y="-1233014"/>
            <a:ext cx="274294" cy="2877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829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Verdana"/>
                <a:cs typeface="Times New Roman" pitchFamily="18" charset="0"/>
              </a:rPr>
              <a:t>a</a:t>
            </a:r>
            <a:endParaRPr kumimoji="0" lang="en-US" sz="127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pic>
        <p:nvPicPr>
          <p:cNvPr id="5" name="Vide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9585" y="1225597"/>
            <a:ext cx="4840370" cy="3226913"/>
          </a:xfrm>
          <a:prstGeom prst="rect">
            <a:avLst/>
          </a:prstGeom>
        </p:spPr>
      </p:pic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270364" y="-381000"/>
            <a:ext cx="9014312" cy="9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Alignment of human cells at uniform LCN substrate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745735" y="675023"/>
            <a:ext cx="2438924" cy="3727424"/>
            <a:chOff x="994312" y="1300787"/>
            <a:chExt cx="3251899" cy="4969898"/>
          </a:xfrm>
        </p:grpSpPr>
        <p:pic>
          <p:nvPicPr>
            <p:cNvPr id="53" name="Picture 52"/>
            <p:cNvPicPr/>
            <p:nvPr/>
          </p:nvPicPr>
          <p:blipFill>
            <a:blip r:embed="rId6"/>
            <a:stretch/>
          </p:blipFill>
          <p:spPr>
            <a:xfrm>
              <a:off x="1043080" y="1300787"/>
              <a:ext cx="3030289" cy="2488233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4" name="Group 53"/>
            <p:cNvGrpSpPr/>
            <p:nvPr/>
          </p:nvGrpSpPr>
          <p:grpSpPr>
            <a:xfrm>
              <a:off x="994312" y="3789020"/>
              <a:ext cx="3251899" cy="2481665"/>
              <a:chOff x="782280" y="4045203"/>
              <a:chExt cx="3251899" cy="2481665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846716" y="4045203"/>
                <a:ext cx="2959756" cy="1436993"/>
              </a:xfrm>
              <a:prstGeom prst="rect">
                <a:avLst/>
              </a:prstGeom>
              <a:solidFill>
                <a:srgbClr val="0FBFFD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782280" y="4130698"/>
                <a:ext cx="3251899" cy="2396170"/>
                <a:chOff x="5554142" y="-184994"/>
                <a:chExt cx="3251899" cy="2396170"/>
              </a:xfrm>
            </p:grpSpPr>
            <p:sp>
              <p:nvSpPr>
                <p:cNvPr id="58" name="CustomShape 13"/>
                <p:cNvSpPr/>
                <p:nvPr/>
              </p:nvSpPr>
              <p:spPr>
                <a:xfrm>
                  <a:off x="5618578" y="1182793"/>
                  <a:ext cx="2959756" cy="275600"/>
                </a:xfrm>
                <a:prstGeom prst="rect">
                  <a:avLst/>
                </a:prstGeom>
                <a:solidFill>
                  <a:srgbClr val="E6E905"/>
                </a:solidFill>
                <a:ln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1635" tIns="40817" rIns="81635" bIns="40817">
                  <a:noAutofit/>
                </a:bodyPr>
                <a:lstStyle/>
                <a:p>
                  <a:pPr marL="0" marR="0" lvl="0" indent="0" algn="l" defTabSz="8294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88" b="1" i="0" u="none" strike="noStrike" kern="1200" cap="none" spc="-1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/>
                    </a:rPr>
                    <a:t>LCN</a:t>
                  </a:r>
                  <a:endParaRPr kumimoji="0" lang="en-US" sz="1088" b="1" i="0" u="none" strike="noStrike" kern="1200" cap="none" spc="-1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9" name="CustomShape 14"/>
                <p:cNvSpPr/>
                <p:nvPr/>
              </p:nvSpPr>
              <p:spPr>
                <a:xfrm>
                  <a:off x="5983867" y="426963"/>
                  <a:ext cx="2277506" cy="569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1271">
                      <a:moveTo>
                        <a:pt x="4828" y="1270"/>
                      </a:moveTo>
                      <a:lnTo>
                        <a:pt x="255" y="1270"/>
                      </a:lnTo>
                      <a:cubicBezTo>
                        <a:pt x="0" y="1270"/>
                        <a:pt x="0" y="1016"/>
                        <a:pt x="255" y="1016"/>
                      </a:cubicBezTo>
                      <a:lnTo>
                        <a:pt x="256" y="1016"/>
                      </a:lnTo>
                      <a:cubicBezTo>
                        <a:pt x="2034" y="1016"/>
                        <a:pt x="1526" y="0"/>
                        <a:pt x="2542" y="0"/>
                      </a:cubicBezTo>
                      <a:cubicBezTo>
                        <a:pt x="3558" y="0"/>
                        <a:pt x="3050" y="1016"/>
                        <a:pt x="4828" y="1016"/>
                      </a:cubicBezTo>
                      <a:lnTo>
                        <a:pt x="4827" y="1016"/>
                      </a:lnTo>
                      <a:cubicBezTo>
                        <a:pt x="5081" y="1016"/>
                        <a:pt x="5081" y="1270"/>
                        <a:pt x="4827" y="1270"/>
                      </a:cubicBezTo>
                      <a:lnTo>
                        <a:pt x="4828" y="1270"/>
                      </a:lnTo>
                    </a:path>
                  </a:pathLst>
                </a:custGeom>
                <a:gradFill rotWithShape="0">
                  <a:gsLst>
                    <a:gs pos="0">
                      <a:srgbClr val="FFD7D7"/>
                    </a:gs>
                    <a:gs pos="100000">
                      <a:srgbClr val="DDE8CB"/>
                    </a:gs>
                  </a:gsLst>
                  <a:path path="circle"/>
                </a:gradFill>
                <a:ln>
                  <a:solidFill>
                    <a:srgbClr val="0000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grpSp>
              <p:nvGrpSpPr>
                <p:cNvPr id="60" name="Group 15"/>
                <p:cNvGrpSpPr/>
                <p:nvPr/>
              </p:nvGrpSpPr>
              <p:grpSpPr>
                <a:xfrm>
                  <a:off x="6097939" y="630723"/>
                  <a:ext cx="2049363" cy="365725"/>
                  <a:chOff x="499680" y="-1398240"/>
                  <a:chExt cx="1694520" cy="302400"/>
                </a:xfrm>
              </p:grpSpPr>
              <p:sp>
                <p:nvSpPr>
                  <p:cNvPr id="138" name="CustomShape 16"/>
                  <p:cNvSpPr/>
                  <p:nvPr/>
                </p:nvSpPr>
                <p:spPr>
                  <a:xfrm>
                    <a:off x="1412280" y="-1359360"/>
                    <a:ext cx="470880" cy="188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" h="509">
                        <a:moveTo>
                          <a:pt x="1270" y="508"/>
                        </a:moveTo>
                        <a:cubicBezTo>
                          <a:pt x="254" y="254"/>
                          <a:pt x="0" y="0"/>
                          <a:pt x="0" y="0"/>
                        </a:cubicBezTo>
                      </a:path>
                    </a:pathLst>
                  </a:custGeom>
                  <a:noFill/>
                  <a:ln w="12600">
                    <a:solidFill>
                      <a:srgbClr val="00CC00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39" name="CustomShape 17"/>
                  <p:cNvSpPr/>
                  <p:nvPr/>
                </p:nvSpPr>
                <p:spPr>
                  <a:xfrm>
                    <a:off x="782280" y="-1359360"/>
                    <a:ext cx="470880" cy="188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1" h="509">
                        <a:moveTo>
                          <a:pt x="0" y="508"/>
                        </a:moveTo>
                        <a:cubicBezTo>
                          <a:pt x="1016" y="254"/>
                          <a:pt x="1270" y="0"/>
                          <a:pt x="1270" y="0"/>
                        </a:cubicBezTo>
                      </a:path>
                    </a:pathLst>
                  </a:custGeom>
                  <a:noFill/>
                  <a:ln w="12600">
                    <a:solidFill>
                      <a:srgbClr val="00CC00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40" name="CustomShape 18"/>
                  <p:cNvSpPr/>
                  <p:nvPr/>
                </p:nvSpPr>
                <p:spPr>
                  <a:xfrm>
                    <a:off x="594000" y="-1284480"/>
                    <a:ext cx="1506240" cy="188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5" h="509">
                        <a:moveTo>
                          <a:pt x="0" y="508"/>
                        </a:moveTo>
                        <a:cubicBezTo>
                          <a:pt x="2032" y="0"/>
                          <a:pt x="4064" y="508"/>
                          <a:pt x="4064" y="508"/>
                        </a:cubicBezTo>
                      </a:path>
                    </a:pathLst>
                  </a:custGeom>
                  <a:noFill/>
                  <a:ln w="12600">
                    <a:solidFill>
                      <a:srgbClr val="00CC00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41" name="CustomShape 19"/>
                  <p:cNvSpPr/>
                  <p:nvPr/>
                </p:nvSpPr>
                <p:spPr>
                  <a:xfrm>
                    <a:off x="499680" y="-1378440"/>
                    <a:ext cx="1694520" cy="282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73" h="763">
                        <a:moveTo>
                          <a:pt x="0" y="762"/>
                        </a:moveTo>
                        <a:cubicBezTo>
                          <a:pt x="2286" y="0"/>
                          <a:pt x="4572" y="762"/>
                          <a:pt x="4572" y="762"/>
                        </a:cubicBezTo>
                      </a:path>
                    </a:pathLst>
                  </a:custGeom>
                  <a:noFill/>
                  <a:ln w="12600">
                    <a:solidFill>
                      <a:srgbClr val="00CC00"/>
                    </a:solidFill>
                    <a:round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42" name="CustomShape 20"/>
                  <p:cNvSpPr/>
                  <p:nvPr/>
                </p:nvSpPr>
                <p:spPr>
                  <a:xfrm>
                    <a:off x="1195920" y="-1398240"/>
                    <a:ext cx="282240" cy="187920"/>
                  </a:xfrm>
                  <a:prstGeom prst="ellipse">
                    <a:avLst/>
                  </a:prstGeom>
                  <a:solidFill>
                    <a:srgbClr val="729FCF"/>
                  </a:solidFill>
                  <a:ln>
                    <a:solidFill>
                      <a:srgbClr val="3465A4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sp>
              <p:nvSpPr>
                <p:cNvPr id="61" name="CustomShape 21"/>
                <p:cNvSpPr/>
                <p:nvPr/>
              </p:nvSpPr>
              <p:spPr>
                <a:xfrm>
                  <a:off x="6120579" y="996448"/>
                  <a:ext cx="90996" cy="11320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rgbClr val="FF99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2" name="CustomShape 22"/>
                <p:cNvSpPr/>
                <p:nvPr/>
              </p:nvSpPr>
              <p:spPr>
                <a:xfrm>
                  <a:off x="8032360" y="996448"/>
                  <a:ext cx="90560" cy="11320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rgbClr val="FF99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3" name="CustomShape 23"/>
                <p:cNvSpPr/>
                <p:nvPr/>
              </p:nvSpPr>
              <p:spPr>
                <a:xfrm>
                  <a:off x="7754584" y="996448"/>
                  <a:ext cx="90996" cy="113200"/>
                </a:xfrm>
                <a:prstGeom prst="rect">
                  <a:avLst/>
                </a:prstGeom>
                <a:solidFill>
                  <a:srgbClr val="FF9900">
                    <a:alpha val="25000"/>
                  </a:srgbClr>
                </a:solidFill>
                <a:ln>
                  <a:solidFill>
                    <a:srgbClr val="FF99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" name="CustomShape 24"/>
                <p:cNvSpPr/>
                <p:nvPr/>
              </p:nvSpPr>
              <p:spPr>
                <a:xfrm>
                  <a:off x="6400097" y="996448"/>
                  <a:ext cx="90996" cy="113200"/>
                </a:xfrm>
                <a:prstGeom prst="rect">
                  <a:avLst/>
                </a:prstGeom>
                <a:solidFill>
                  <a:srgbClr val="FF9900">
                    <a:alpha val="25000"/>
                  </a:srgbClr>
                </a:solidFill>
                <a:ln>
                  <a:solidFill>
                    <a:srgbClr val="FF99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grpSp>
              <p:nvGrpSpPr>
                <p:cNvPr id="111" name="Group 25"/>
                <p:cNvGrpSpPr/>
                <p:nvPr/>
              </p:nvGrpSpPr>
              <p:grpSpPr>
                <a:xfrm>
                  <a:off x="6212010" y="1040858"/>
                  <a:ext cx="188522" cy="114071"/>
                  <a:chOff x="594000" y="-1059120"/>
                  <a:chExt cx="155880" cy="94320"/>
                </a:xfrm>
              </p:grpSpPr>
              <p:sp>
                <p:nvSpPr>
                  <p:cNvPr id="130" name="Line 26"/>
                  <p:cNvSpPr/>
                  <p:nvPr/>
                </p:nvSpPr>
                <p:spPr>
                  <a:xfrm>
                    <a:off x="594000" y="-1059120"/>
                    <a:ext cx="19440" cy="9432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31" name="Line 27"/>
                  <p:cNvSpPr/>
                  <p:nvPr/>
                </p:nvSpPr>
                <p:spPr>
                  <a:xfrm flipH="1">
                    <a:off x="613440" y="-1059120"/>
                    <a:ext cx="19800" cy="9432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32" name="Line 28"/>
                  <p:cNvSpPr/>
                  <p:nvPr/>
                </p:nvSpPr>
                <p:spPr>
                  <a:xfrm flipH="1" flipV="1">
                    <a:off x="632880" y="-1059120"/>
                    <a:ext cx="19440" cy="9432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33" name="Line 29"/>
                  <p:cNvSpPr/>
                  <p:nvPr/>
                </p:nvSpPr>
                <p:spPr>
                  <a:xfrm>
                    <a:off x="671760" y="-1059120"/>
                    <a:ext cx="19440" cy="9432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34" name="Line 30"/>
                  <p:cNvSpPr/>
                  <p:nvPr/>
                </p:nvSpPr>
                <p:spPr>
                  <a:xfrm flipH="1">
                    <a:off x="691200" y="-1059120"/>
                    <a:ext cx="19800" cy="9432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35" name="Line 31"/>
                  <p:cNvSpPr/>
                  <p:nvPr/>
                </p:nvSpPr>
                <p:spPr>
                  <a:xfrm flipH="1" flipV="1">
                    <a:off x="710640" y="-1059120"/>
                    <a:ext cx="19440" cy="9432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36" name="Line 32"/>
                  <p:cNvSpPr/>
                  <p:nvPr/>
                </p:nvSpPr>
                <p:spPr>
                  <a:xfrm flipH="1">
                    <a:off x="652320" y="-1059120"/>
                    <a:ext cx="19800" cy="9432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37" name="Line 33"/>
                  <p:cNvSpPr/>
                  <p:nvPr/>
                </p:nvSpPr>
                <p:spPr>
                  <a:xfrm flipH="1">
                    <a:off x="730080" y="-1059120"/>
                    <a:ext cx="19800" cy="9432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2" name="Group 34"/>
                <p:cNvGrpSpPr/>
                <p:nvPr/>
              </p:nvGrpSpPr>
              <p:grpSpPr>
                <a:xfrm>
                  <a:off x="7843838" y="1040858"/>
                  <a:ext cx="188958" cy="114071"/>
                  <a:chOff x="1943280" y="-1059120"/>
                  <a:chExt cx="156240" cy="94320"/>
                </a:xfrm>
              </p:grpSpPr>
              <p:sp>
                <p:nvSpPr>
                  <p:cNvPr id="122" name="Line 35"/>
                  <p:cNvSpPr/>
                  <p:nvPr/>
                </p:nvSpPr>
                <p:spPr>
                  <a:xfrm>
                    <a:off x="1943280" y="-1059120"/>
                    <a:ext cx="19440" cy="9432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23" name="Line 36"/>
                  <p:cNvSpPr/>
                  <p:nvPr/>
                </p:nvSpPr>
                <p:spPr>
                  <a:xfrm flipH="1">
                    <a:off x="1962720" y="-1059120"/>
                    <a:ext cx="19440" cy="9432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24" name="Line 37"/>
                  <p:cNvSpPr/>
                  <p:nvPr/>
                </p:nvSpPr>
                <p:spPr>
                  <a:xfrm flipH="1" flipV="1">
                    <a:off x="1982160" y="-1059120"/>
                    <a:ext cx="19440" cy="9432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25" name="Line 38"/>
                  <p:cNvSpPr/>
                  <p:nvPr/>
                </p:nvSpPr>
                <p:spPr>
                  <a:xfrm>
                    <a:off x="2021040" y="-1059120"/>
                    <a:ext cx="19440" cy="9432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26" name="Line 39"/>
                  <p:cNvSpPr/>
                  <p:nvPr/>
                </p:nvSpPr>
                <p:spPr>
                  <a:xfrm flipH="1">
                    <a:off x="2040480" y="-1059120"/>
                    <a:ext cx="19800" cy="9432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27" name="Line 40"/>
                  <p:cNvSpPr/>
                  <p:nvPr/>
                </p:nvSpPr>
                <p:spPr>
                  <a:xfrm flipH="1" flipV="1">
                    <a:off x="2059920" y="-1059120"/>
                    <a:ext cx="19440" cy="9432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28" name="Line 41"/>
                  <p:cNvSpPr/>
                  <p:nvPr/>
                </p:nvSpPr>
                <p:spPr>
                  <a:xfrm flipH="1">
                    <a:off x="2001600" y="-1059120"/>
                    <a:ext cx="19800" cy="9432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129" name="Line 42"/>
                  <p:cNvSpPr/>
                  <p:nvPr/>
                </p:nvSpPr>
                <p:spPr>
                  <a:xfrm flipH="1">
                    <a:off x="2079360" y="-1059120"/>
                    <a:ext cx="20160" cy="9432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sp>
              <p:nvSpPr>
                <p:cNvPr id="113" name="CustomShape 43"/>
                <p:cNvSpPr/>
                <p:nvPr/>
              </p:nvSpPr>
              <p:spPr>
                <a:xfrm>
                  <a:off x="7072115" y="-184994"/>
                  <a:ext cx="1613977" cy="57921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8615" tIns="49307" rIns="98615" bIns="49307">
                  <a:spAutoFit/>
                </a:bodyPr>
                <a:lstStyle/>
                <a:p>
                  <a:pPr marL="0" marR="0" lvl="0" indent="0" algn="l" defTabSz="8294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88" b="0" i="0" u="none" strike="noStrike" kern="1200" cap="none" spc="-1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buntu"/>
                      <a:ea typeface="Verdana"/>
                    </a:rPr>
                    <a:t>Actin filaments</a:t>
                  </a:r>
                  <a:endParaRPr kumimoji="0" lang="en-US" sz="1088" b="0" i="0" u="none" strike="noStrike" kern="1200" cap="none" spc="-1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/>
                  </a:endParaRPr>
                </a:p>
                <a:p>
                  <a:pPr marL="0" marR="0" lvl="0" indent="0" algn="l" defTabSz="8294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88" b="0" i="0" u="none" strike="noStrike" kern="1200" cap="none" spc="-1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buntu"/>
                      <a:ea typeface="Verdana"/>
                    </a:rPr>
                    <a:t>(cytoskeleton)</a:t>
                  </a:r>
                  <a:endParaRPr kumimoji="0" lang="en-US" sz="1088" b="0" i="0" u="none" strike="noStrike" kern="1200" cap="none" spc="-1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/>
                  </a:endParaRPr>
                </a:p>
              </p:txBody>
            </p:sp>
            <p:sp>
              <p:nvSpPr>
                <p:cNvPr id="114" name="CustomShape 45"/>
                <p:cNvSpPr/>
                <p:nvPr/>
              </p:nvSpPr>
              <p:spPr>
                <a:xfrm>
                  <a:off x="8123195" y="1053484"/>
                  <a:ext cx="416528" cy="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57240">
                  <a:solidFill>
                    <a:srgbClr val="FF0000"/>
                  </a:solidFill>
                  <a:round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5" name="CustomShape 46"/>
                <p:cNvSpPr/>
                <p:nvPr/>
              </p:nvSpPr>
              <p:spPr>
                <a:xfrm>
                  <a:off x="5554142" y="513515"/>
                  <a:ext cx="1271763" cy="49851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8615" tIns="49307" rIns="98615" bIns="49307">
                  <a:noAutofit/>
                </a:bodyPr>
                <a:lstStyle/>
                <a:p>
                  <a:pPr marL="0" marR="0" lvl="0" indent="0" algn="l" defTabSz="8294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88" b="1" i="0" u="none" strike="noStrike" kern="1200" cap="none" spc="-1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/>
                    </a:rPr>
                    <a:t>F</a:t>
                  </a:r>
                  <a:r>
                    <a:rPr kumimoji="0" lang="en-US" sz="1088" b="0" i="0" u="none" strike="noStrike" kern="1200" cap="none" spc="-1" normalizeH="0" baseline="-2500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/>
                    </a:rPr>
                    <a:t>propulsion</a:t>
                  </a:r>
                  <a:endParaRPr kumimoji="0" lang="en-US" sz="1633" b="0" i="0" u="none" strike="noStrike" kern="1200" cap="none" spc="-1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16" name="CustomShape 47"/>
                <p:cNvSpPr/>
                <p:nvPr/>
              </p:nvSpPr>
              <p:spPr>
                <a:xfrm>
                  <a:off x="7820762" y="542339"/>
                  <a:ext cx="985279" cy="49851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8615" tIns="49307" rIns="98615" bIns="49307">
                  <a:noAutofit/>
                </a:bodyPr>
                <a:lstStyle/>
                <a:p>
                  <a:pPr marL="0" marR="0" lvl="0" indent="0" algn="l" defTabSz="8294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88" b="1" i="0" u="none" strike="noStrike" kern="1200" cap="none" spc="-1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/>
                    </a:rPr>
                    <a:t>F</a:t>
                  </a:r>
                  <a:r>
                    <a:rPr kumimoji="0" lang="en-US" sz="1088" b="0" i="0" u="none" strike="noStrike" kern="1200" cap="none" spc="-1" normalizeH="0" baseline="-2500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/>
                    </a:rPr>
                    <a:t>friction</a:t>
                  </a:r>
                  <a:endParaRPr kumimoji="0" lang="en-US" sz="1088" b="0" i="0" u="none" strike="noStrike" kern="1200" cap="none" spc="-1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17" name="CustomShape 48"/>
                <p:cNvSpPr/>
                <p:nvPr/>
              </p:nvSpPr>
              <p:spPr>
                <a:xfrm>
                  <a:off x="6646961" y="234957"/>
                  <a:ext cx="362241" cy="442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miter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8" name="CustomShape 49"/>
                <p:cNvSpPr/>
                <p:nvPr/>
              </p:nvSpPr>
              <p:spPr>
                <a:xfrm flipH="1">
                  <a:off x="7462574" y="415387"/>
                  <a:ext cx="184033" cy="381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38160">
                  <a:solidFill>
                    <a:srgbClr val="000000"/>
                  </a:solidFill>
                  <a:miter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9" name="CustomShape 50"/>
                <p:cNvSpPr/>
                <p:nvPr/>
              </p:nvSpPr>
              <p:spPr>
                <a:xfrm>
                  <a:off x="6035678" y="-65023"/>
                  <a:ext cx="973524" cy="35599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8615" tIns="49307" rIns="98615" bIns="49307">
                  <a:spAutoFit/>
                </a:bodyPr>
                <a:lstStyle/>
                <a:p>
                  <a:pPr marL="0" marR="0" lvl="0" indent="0" algn="l" defTabSz="8294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88" b="0" i="0" u="none" strike="noStrike" kern="1200" cap="none" spc="-1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buntu"/>
                      <a:ea typeface="Verdana"/>
                    </a:rPr>
                    <a:t>Nucleus</a:t>
                  </a:r>
                  <a:endParaRPr kumimoji="0" lang="en-US" sz="1088" b="0" i="0" u="none" strike="noStrike" kern="1200" cap="none" spc="-1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/>
                  </a:endParaRPr>
                </a:p>
              </p:txBody>
            </p:sp>
            <p:sp>
              <p:nvSpPr>
                <p:cNvPr id="120" name="CustomShape 51"/>
                <p:cNvSpPr/>
                <p:nvPr/>
              </p:nvSpPr>
              <p:spPr>
                <a:xfrm>
                  <a:off x="5618578" y="1738346"/>
                  <a:ext cx="2959756" cy="472830"/>
                </a:xfrm>
                <a:prstGeom prst="rect">
                  <a:avLst/>
                </a:prstGeom>
                <a:solidFill>
                  <a:srgbClr val="5983B0"/>
                </a:solidFill>
                <a:ln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1635" tIns="40817" rIns="81635" bIns="40817">
                  <a:noAutofit/>
                </a:bodyPr>
                <a:lstStyle/>
                <a:p>
                  <a:pPr marL="0" marR="0" lvl="0" indent="0" algn="l" defTabSz="8294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88" b="1" i="0" u="none" strike="noStrike" kern="1200" cap="none" spc="-1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/>
                    </a:rPr>
                    <a:t>Glass</a:t>
                  </a:r>
                </a:p>
              </p:txBody>
            </p:sp>
            <p:sp>
              <p:nvSpPr>
                <p:cNvPr id="121" name="CustomShape 52"/>
                <p:cNvSpPr/>
                <p:nvPr/>
              </p:nvSpPr>
              <p:spPr>
                <a:xfrm>
                  <a:off x="5618578" y="1458393"/>
                  <a:ext cx="2959756" cy="282130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rgbClr val="3465A4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1635" tIns="40817" rIns="81635" bIns="40817">
                  <a:noAutofit/>
                </a:bodyPr>
                <a:lstStyle/>
                <a:p>
                  <a:pPr marL="0" marR="0" lvl="0" indent="0" algn="l" defTabSz="8294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88" b="1" i="0" u="none" strike="noStrike" kern="1200" cap="none" spc="-1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erdana"/>
                    </a:rPr>
                    <a:t>Azo-dye</a:t>
                  </a:r>
                  <a:endParaRPr kumimoji="0" lang="en-US" sz="1088" b="1" i="0" u="none" strike="noStrike" kern="1200" cap="none" spc="-1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sp>
            <p:nvSpPr>
              <p:cNvPr id="57" name="CustomShape 45"/>
              <p:cNvSpPr/>
              <p:nvPr/>
            </p:nvSpPr>
            <p:spPr>
              <a:xfrm flipH="1">
                <a:off x="927756" y="5370051"/>
                <a:ext cx="416528" cy="435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57240">
                <a:solidFill>
                  <a:srgbClr val="FF0000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143" name="Rectangle 142"/>
          <p:cNvSpPr/>
          <p:nvPr/>
        </p:nvSpPr>
        <p:spPr>
          <a:xfrm>
            <a:off x="4157611" y="745765"/>
            <a:ext cx="4840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Uniform alignment of human dermal fibroblast cells at a uniform LCN substrate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66" name="Rectangle 120">
            <a:extLst>
              <a:ext uri="{FF2B5EF4-FFF2-40B4-BE49-F238E27FC236}">
                <a16:creationId xmlns:a16="http://schemas.microsoft.com/office/drawing/2014/main" id="{ADA62243-21D3-4FD9-A0D3-775742963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9105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T. Turiv, J. Krieger, G. Babakhanova et al,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Science Advances</a:t>
            </a:r>
            <a:r>
              <a:rPr lang="en-US" sz="1600" i="1" dirty="0">
                <a:solidFill>
                  <a:srgbClr val="0000CC"/>
                </a:solidFill>
                <a:latin typeface="Times New Roman"/>
                <a:cs typeface="Arial" charset="0"/>
              </a:rPr>
              <a:t>, </a:t>
            </a:r>
            <a:r>
              <a:rPr lang="en-US" sz="1600" dirty="0">
                <a:solidFill>
                  <a:srgbClr val="0000CC"/>
                </a:solidFill>
                <a:latin typeface="Times New Roman"/>
                <a:cs typeface="Arial" charset="0"/>
              </a:rPr>
              <a:t>accepted (March 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2020)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181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/>
          <p:nvPr/>
        </p:nvPicPr>
        <p:blipFill>
          <a:blip r:embed="rId5"/>
          <a:stretch/>
        </p:blipFill>
        <p:spPr>
          <a:xfrm>
            <a:off x="116732" y="3401187"/>
            <a:ext cx="2123162" cy="1741763"/>
          </a:xfrm>
          <a:prstGeom prst="rect">
            <a:avLst/>
          </a:prstGeom>
          <a:ln>
            <a:noFill/>
          </a:ln>
        </p:spPr>
      </p:pic>
      <p:pic>
        <p:nvPicPr>
          <p:cNvPr id="74" name="Picture 73"/>
          <p:cNvPicPr/>
          <p:nvPr/>
        </p:nvPicPr>
        <p:blipFill rotWithShape="1">
          <a:blip r:embed="rId6"/>
          <a:srcRect l="1" r="6861"/>
          <a:stretch/>
        </p:blipFill>
        <p:spPr>
          <a:xfrm>
            <a:off x="1890285" y="3405744"/>
            <a:ext cx="1969573" cy="1741763"/>
          </a:xfrm>
          <a:prstGeom prst="rect">
            <a:avLst/>
          </a:prstGeom>
          <a:ln>
            <a:noFill/>
          </a:ln>
        </p:spPr>
      </p:pic>
      <p:sp>
        <p:nvSpPr>
          <p:cNvPr id="75" name="TextShape 2"/>
          <p:cNvSpPr txBox="1"/>
          <p:nvPr/>
        </p:nvSpPr>
        <p:spPr>
          <a:xfrm>
            <a:off x="269662" y="3484128"/>
            <a:ext cx="271681" cy="2877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829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Verdana"/>
                <a:cs typeface="Times New Roman" pitchFamily="18" charset="0"/>
              </a:rPr>
              <a:t>b</a:t>
            </a:r>
            <a:endParaRPr kumimoji="0" lang="en-US" sz="127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76" name="TextShape 3"/>
          <p:cNvSpPr txBox="1"/>
          <p:nvPr/>
        </p:nvSpPr>
        <p:spPr>
          <a:xfrm>
            <a:off x="1991397" y="3489012"/>
            <a:ext cx="252089" cy="2877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829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Verdana"/>
                <a:cs typeface="Times New Roman" pitchFamily="18" charset="0"/>
              </a:rPr>
              <a:t>c</a:t>
            </a:r>
            <a:endParaRPr kumimoji="0" lang="en-US" sz="127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79" name="Line 5"/>
          <p:cNvSpPr/>
          <p:nvPr/>
        </p:nvSpPr>
        <p:spPr>
          <a:xfrm>
            <a:off x="-216883" y="4749469"/>
            <a:ext cx="345152" cy="0"/>
          </a:xfrm>
          <a:prstGeom prst="line">
            <a:avLst/>
          </a:prstGeom>
          <a:ln w="38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" name="Group 5"/>
          <p:cNvGrpSpPr/>
          <p:nvPr/>
        </p:nvGrpSpPr>
        <p:grpSpPr>
          <a:xfrm>
            <a:off x="528372" y="1153255"/>
            <a:ext cx="2921348" cy="1947566"/>
            <a:chOff x="548854" y="867564"/>
            <a:chExt cx="2654115" cy="1769411"/>
          </a:xfrm>
        </p:grpSpPr>
        <p:pic>
          <p:nvPicPr>
            <p:cNvPr id="77" name="Picture 76"/>
            <p:cNvPicPr/>
            <p:nvPr/>
          </p:nvPicPr>
          <p:blipFill>
            <a:blip r:embed="rId7"/>
            <a:stretch/>
          </p:blipFill>
          <p:spPr>
            <a:xfrm flipH="1">
              <a:off x="548854" y="867565"/>
              <a:ext cx="2654115" cy="1769410"/>
            </a:xfrm>
            <a:prstGeom prst="rect">
              <a:avLst/>
            </a:prstGeom>
            <a:ln>
              <a:noFill/>
            </a:ln>
          </p:spPr>
        </p:pic>
        <p:sp>
          <p:nvSpPr>
            <p:cNvPr id="78" name="TextShape 4"/>
            <p:cNvSpPr txBox="1"/>
            <p:nvPr/>
          </p:nvSpPr>
          <p:spPr>
            <a:xfrm>
              <a:off x="548854" y="867564"/>
              <a:ext cx="350921" cy="2614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8294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0" b="1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Verdana"/>
                  <a:cs typeface="Times New Roman" pitchFamily="18" charset="0"/>
                </a:rPr>
                <a:t>a</a:t>
              </a:r>
              <a:endParaRPr kumimoji="0" lang="en-US" sz="127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</a:endParaRPr>
            </a:p>
          </p:txBody>
        </p:sp>
        <p:pic>
          <p:nvPicPr>
            <p:cNvPr id="80" name="Picture 79"/>
            <p:cNvPicPr/>
            <p:nvPr/>
          </p:nvPicPr>
          <p:blipFill>
            <a:blip r:embed="rId8"/>
            <a:srcRect l="18565" t="21929" r="6062" b="50000"/>
            <a:stretch/>
          </p:blipFill>
          <p:spPr>
            <a:xfrm>
              <a:off x="702981" y="2288666"/>
              <a:ext cx="928679" cy="110588"/>
            </a:xfrm>
            <a:prstGeom prst="rect">
              <a:avLst/>
            </a:prstGeom>
            <a:ln>
              <a:noFill/>
            </a:ln>
          </p:spPr>
        </p:pic>
        <p:sp>
          <p:nvSpPr>
            <p:cNvPr id="81" name="TextShape 6"/>
            <p:cNvSpPr txBox="1"/>
            <p:nvPr/>
          </p:nvSpPr>
          <p:spPr>
            <a:xfrm>
              <a:off x="1201498" y="2355280"/>
              <a:ext cx="928679" cy="2171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8294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3" b="1" i="0" u="none" strike="noStrike" kern="1200" cap="none" spc="-1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Verdana"/>
                  <a:cs typeface="Times New Roman" pitchFamily="18" charset="0"/>
                </a:rPr>
                <a:t>182 nm</a:t>
              </a:r>
              <a:endParaRPr kumimoji="0" lang="en-US" sz="953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</a:endParaRPr>
            </a:p>
          </p:txBody>
        </p:sp>
        <p:sp>
          <p:nvSpPr>
            <p:cNvPr id="82" name="TextShape 7"/>
            <p:cNvSpPr txBox="1"/>
            <p:nvPr/>
          </p:nvSpPr>
          <p:spPr>
            <a:xfrm>
              <a:off x="548854" y="2355715"/>
              <a:ext cx="336118" cy="21711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8294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3" b="1" i="0" u="none" strike="noStrike" kern="1200" cap="none" spc="-1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Verdana"/>
                  <a:cs typeface="Times New Roman" pitchFamily="18" charset="0"/>
                </a:rPr>
                <a:t>0</a:t>
              </a:r>
              <a:endParaRPr kumimoji="0" lang="en-US" sz="953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</a:endParaRPr>
            </a:p>
          </p:txBody>
        </p:sp>
      </p:grpSp>
      <p:pic>
        <p:nvPicPr>
          <p:cNvPr id="5" name="Video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47288" y="1366690"/>
            <a:ext cx="4472780" cy="2981853"/>
          </a:xfrm>
          <a:prstGeom prst="rect">
            <a:avLst/>
          </a:prstGeom>
        </p:spPr>
      </p:pic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304800" y="38100"/>
            <a:ext cx="9014312" cy="9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Patterns with +1/2 and -1/2 topological defects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20">
            <a:extLst>
              <a:ext uri="{FF2B5EF4-FFF2-40B4-BE49-F238E27FC236}">
                <a16:creationId xmlns:a16="http://schemas.microsoft.com/office/drawing/2014/main" id="{252C90A3-CC98-4105-A2CB-100C5A904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9105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T. Turiv, J. Krieger, G. Babakhanova et al,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Science Advances</a:t>
            </a:r>
            <a:r>
              <a:rPr lang="en-US" sz="1600" i="1" dirty="0">
                <a:solidFill>
                  <a:srgbClr val="0000CC"/>
                </a:solidFill>
                <a:latin typeface="Times New Roman"/>
                <a:cs typeface="Arial" charset="0"/>
              </a:rPr>
              <a:t>, </a:t>
            </a:r>
            <a:r>
              <a:rPr lang="en-US" sz="1600" dirty="0">
                <a:solidFill>
                  <a:srgbClr val="0000CC"/>
                </a:solidFill>
                <a:latin typeface="Times New Roman"/>
                <a:cs typeface="Arial" charset="0"/>
              </a:rPr>
              <a:t>accepted (March 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2020)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617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6A5A1F4-9CFA-4B00-89AA-73D95D3E2EE9}"/>
              </a:ext>
            </a:extLst>
          </p:cNvPr>
          <p:cNvGrpSpPr/>
          <p:nvPr/>
        </p:nvGrpSpPr>
        <p:grpSpPr>
          <a:xfrm>
            <a:off x="5517243" y="1299014"/>
            <a:ext cx="1747459" cy="1072339"/>
            <a:chOff x="5246553" y="1091443"/>
            <a:chExt cx="3117061" cy="19368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6C89C0-4120-488B-9248-158CC78D5D69}"/>
                </a:ext>
              </a:extLst>
            </p:cNvPr>
            <p:cNvPicPr/>
            <p:nvPr/>
          </p:nvPicPr>
          <p:blipFill rotWithShape="1">
            <a:blip r:embed="rId3"/>
            <a:srcRect l="339" t="13774" r="67887" b="7881"/>
            <a:stretch/>
          </p:blipFill>
          <p:spPr bwMode="auto">
            <a:xfrm>
              <a:off x="5246553" y="1091443"/>
              <a:ext cx="3117061" cy="181807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0A0500-CDE3-4EC4-9FFD-D2D578DC4582}"/>
                </a:ext>
              </a:extLst>
            </p:cNvPr>
            <p:cNvSpPr/>
            <p:nvPr/>
          </p:nvSpPr>
          <p:spPr>
            <a:xfrm>
              <a:off x="5643716" y="2684206"/>
              <a:ext cx="668594" cy="3441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D70250E-0F51-41D3-96EB-BABF0E94A1A5}"/>
                </a:ext>
              </a:extLst>
            </p:cNvPr>
            <p:cNvSpPr/>
            <p:nvPr/>
          </p:nvSpPr>
          <p:spPr>
            <a:xfrm>
              <a:off x="7570669" y="2678680"/>
              <a:ext cx="668594" cy="3441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</p:grpSp>
      <p:pic>
        <p:nvPicPr>
          <p:cNvPr id="1090" name="Picture 1089"/>
          <p:cNvPicPr/>
          <p:nvPr/>
        </p:nvPicPr>
        <p:blipFill>
          <a:blip r:embed="rId4"/>
          <a:stretch/>
        </p:blipFill>
        <p:spPr>
          <a:xfrm>
            <a:off x="2762009" y="1053354"/>
            <a:ext cx="2337795" cy="1563661"/>
          </a:xfrm>
          <a:prstGeom prst="rect">
            <a:avLst/>
          </a:prstGeom>
          <a:ln>
            <a:noFill/>
          </a:ln>
        </p:spPr>
      </p:pic>
      <p:pic>
        <p:nvPicPr>
          <p:cNvPr id="1112" name="Picture 1111"/>
          <p:cNvPicPr/>
          <p:nvPr/>
        </p:nvPicPr>
        <p:blipFill>
          <a:blip r:embed="rId5"/>
          <a:stretch/>
        </p:blipFill>
        <p:spPr>
          <a:xfrm>
            <a:off x="391333" y="1057358"/>
            <a:ext cx="2337795" cy="1563661"/>
          </a:xfrm>
          <a:prstGeom prst="rect">
            <a:avLst/>
          </a:prstGeom>
          <a:ln>
            <a:noFill/>
          </a:ln>
        </p:spPr>
      </p:pic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163978" y="0"/>
            <a:ext cx="9014312" cy="9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Patterns with +1/2 and -1/2 topological defects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4718" y="2874008"/>
            <a:ext cx="716093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The templated tissue with ½ and -1/2 defects closely resembles the natural epithelium tissue, with that difference that the defects do not leave the predesigned locations.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4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Picture 1198"/>
          <p:cNvPicPr/>
          <p:nvPr/>
        </p:nvPicPr>
        <p:blipFill>
          <a:blip r:embed="rId3"/>
          <a:stretch/>
        </p:blipFill>
        <p:spPr>
          <a:xfrm>
            <a:off x="236764" y="1576684"/>
            <a:ext cx="2480069" cy="1658822"/>
          </a:xfrm>
          <a:prstGeom prst="rect">
            <a:avLst/>
          </a:prstGeom>
          <a:ln>
            <a:noFill/>
          </a:ln>
        </p:spPr>
      </p:pic>
      <p:pic>
        <p:nvPicPr>
          <p:cNvPr id="1211" name="Picture 1210"/>
          <p:cNvPicPr/>
          <p:nvPr/>
        </p:nvPicPr>
        <p:blipFill>
          <a:blip r:embed="rId4"/>
          <a:srcRect l="4957" r="13073" b="6359"/>
          <a:stretch/>
        </p:blipFill>
        <p:spPr>
          <a:xfrm>
            <a:off x="1910685" y="3320744"/>
            <a:ext cx="1642169" cy="1708456"/>
          </a:xfrm>
          <a:prstGeom prst="rect">
            <a:avLst/>
          </a:prstGeom>
          <a:ln>
            <a:noFill/>
          </a:ln>
        </p:spPr>
      </p:pic>
      <p:pic>
        <p:nvPicPr>
          <p:cNvPr id="1214" name="Picture 1213"/>
          <p:cNvPicPr/>
          <p:nvPr/>
        </p:nvPicPr>
        <p:blipFill>
          <a:blip r:embed="rId5"/>
          <a:stretch/>
        </p:blipFill>
        <p:spPr>
          <a:xfrm>
            <a:off x="2813652" y="1576684"/>
            <a:ext cx="2480069" cy="1658822"/>
          </a:xfrm>
          <a:prstGeom prst="rect">
            <a:avLst/>
          </a:prstGeom>
          <a:ln>
            <a:noFill/>
          </a:ln>
        </p:spPr>
      </p:pic>
      <p:sp>
        <p:nvSpPr>
          <p:cNvPr id="1217" name="TextShape 5"/>
          <p:cNvSpPr txBox="1"/>
          <p:nvPr/>
        </p:nvSpPr>
        <p:spPr>
          <a:xfrm>
            <a:off x="2813651" y="1576684"/>
            <a:ext cx="252089" cy="2877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829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Verdana"/>
                <a:cs typeface="Times New Roman" pitchFamily="18" charset="0"/>
              </a:rPr>
              <a:t>b</a:t>
            </a:r>
            <a:endParaRPr kumimoji="0" lang="en-US" sz="127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230" name="TextShape 14"/>
          <p:cNvSpPr txBox="1"/>
          <p:nvPr/>
        </p:nvSpPr>
        <p:spPr>
          <a:xfrm>
            <a:off x="228600" y="1576684"/>
            <a:ext cx="271681" cy="2877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829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Verdana"/>
                <a:cs typeface="Times New Roman" pitchFamily="18" charset="0"/>
              </a:rPr>
              <a:t>a</a:t>
            </a:r>
            <a:endParaRPr kumimoji="0" lang="en-US" sz="127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228600" y="0"/>
            <a:ext cx="9014312" cy="9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Patterns with +1 circular and -1 defects: Different concentration and phenotype of cells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43202" y="3678683"/>
            <a:ext cx="458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+1 defect core attracts high concentration of cells while -1 core depletes them.  Since the cells are in contact with each other, variation of density leads to variation in phenotype/shape: length/width ratio =2.6 near +1 defects and =5.8 near -1 defect.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6887" y="3822942"/>
            <a:ext cx="146251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Density of cells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 pitchFamily="18" charset="0"/>
              </a:rPr>
              <a:t>vs radial distance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 pitchFamily="18" charset="0"/>
              </a:rPr>
              <a:t>from the core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C996BB-028F-4925-844D-B4BF9111FC3A}"/>
              </a:ext>
            </a:extLst>
          </p:cNvPr>
          <p:cNvSpPr/>
          <p:nvPr/>
        </p:nvSpPr>
        <p:spPr>
          <a:xfrm>
            <a:off x="5371508" y="2892187"/>
            <a:ext cx="17684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Noto Sans CJK SC Regular"/>
                <a:cs typeface="Times New Roman" pitchFamily="18" charset="0"/>
              </a:rPr>
              <a:t>All scale bars are 300 µm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11" name="Rectangle 120">
            <a:extLst>
              <a:ext uri="{FF2B5EF4-FFF2-40B4-BE49-F238E27FC236}">
                <a16:creationId xmlns:a16="http://schemas.microsoft.com/office/drawing/2014/main" id="{A2B7EE2E-98F2-42B2-97DA-D14CC285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9105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T. Turiv, J. Krieger, G. Babakhanova et al,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Science Advances</a:t>
            </a:r>
            <a:r>
              <a:rPr lang="en-US" sz="1600" i="1" dirty="0">
                <a:solidFill>
                  <a:srgbClr val="0000CC"/>
                </a:solidFill>
                <a:latin typeface="Times New Roman"/>
                <a:cs typeface="Arial" charset="0"/>
              </a:rPr>
              <a:t>, </a:t>
            </a:r>
            <a:r>
              <a:rPr lang="en-US" sz="1600" dirty="0">
                <a:solidFill>
                  <a:srgbClr val="0000CC"/>
                </a:solidFill>
                <a:latin typeface="Times New Roman"/>
                <a:cs typeface="Arial" charset="0"/>
              </a:rPr>
              <a:t>accepted (March 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2020)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091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5A581CD-4D20-4113-9950-78B3A25BD6C4}"/>
              </a:ext>
            </a:extLst>
          </p:cNvPr>
          <p:cNvGrpSpPr/>
          <p:nvPr/>
        </p:nvGrpSpPr>
        <p:grpSpPr>
          <a:xfrm>
            <a:off x="4074717" y="-1794"/>
            <a:ext cx="4853606" cy="4853606"/>
            <a:chOff x="5210322" y="1447800"/>
            <a:chExt cx="4853606" cy="48536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E8A0718-5DE1-47D9-88EC-09AF72DE509F}"/>
                </a:ext>
              </a:extLst>
            </p:cNvPr>
            <p:cNvGrpSpPr/>
            <p:nvPr/>
          </p:nvGrpSpPr>
          <p:grpSpPr>
            <a:xfrm>
              <a:off x="5210322" y="1447800"/>
              <a:ext cx="4853606" cy="4853606"/>
              <a:chOff x="5442229" y="1775794"/>
              <a:chExt cx="2725398" cy="272539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1BAD348-17AF-46FD-BCAC-3C0686598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5249546">
                <a:off x="5968343" y="2131370"/>
                <a:ext cx="1809524" cy="2106267"/>
              </a:xfrm>
              <a:prstGeom prst="rect">
                <a:avLst/>
              </a:prstGeom>
            </p:spPr>
          </p:pic>
          <p:sp>
            <p:nvSpPr>
              <p:cNvPr id="13" name="Circle: Hollow 12">
                <a:extLst>
                  <a:ext uri="{FF2B5EF4-FFF2-40B4-BE49-F238E27FC236}">
                    <a16:creationId xmlns:a16="http://schemas.microsoft.com/office/drawing/2014/main" id="{A7D29F26-0FDD-46E7-AA44-01FDB850D7BB}"/>
                  </a:ext>
                </a:extLst>
              </p:cNvPr>
              <p:cNvSpPr/>
              <p:nvPr/>
            </p:nvSpPr>
            <p:spPr>
              <a:xfrm rot="20649546">
                <a:off x="5442229" y="1775794"/>
                <a:ext cx="2725398" cy="2725398"/>
              </a:xfrm>
              <a:prstGeom prst="donu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7C5B540-05F2-449F-BB8C-233B738D41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3416" y="3407154"/>
              <a:ext cx="148509" cy="41596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3F018E1-0029-42DF-92DB-0A7ADFB997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31443" y="3238056"/>
              <a:ext cx="322956" cy="25953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row: Left 18">
              <a:extLst>
                <a:ext uri="{FF2B5EF4-FFF2-40B4-BE49-F238E27FC236}">
                  <a16:creationId xmlns:a16="http://schemas.microsoft.com/office/drawing/2014/main" id="{B7B1DE7B-11DD-45A6-B9C1-6AB57318AE53}"/>
                </a:ext>
              </a:extLst>
            </p:cNvPr>
            <p:cNvSpPr/>
            <p:nvPr/>
          </p:nvSpPr>
          <p:spPr>
            <a:xfrm rot="2308824" flipV="1">
              <a:off x="6639516" y="3090804"/>
              <a:ext cx="450846" cy="205664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B0B427A-A1A7-468F-A087-86CC5CA17E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0190" y="3176030"/>
              <a:ext cx="409620" cy="12405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EA79E8B-6299-4A74-B452-81E8394319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0312" y="3919926"/>
              <a:ext cx="148509" cy="41596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D0DE81F-4A1B-47D3-93D2-76DDE74ECF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95053" y="4277016"/>
              <a:ext cx="350203" cy="19082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86E34F3-35B6-4DC7-8C1E-BC59251805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90214" y="4396067"/>
              <a:ext cx="409620" cy="12405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Arrow: Left 30">
              <a:extLst>
                <a:ext uri="{FF2B5EF4-FFF2-40B4-BE49-F238E27FC236}">
                  <a16:creationId xmlns:a16="http://schemas.microsoft.com/office/drawing/2014/main" id="{493CE841-C6DA-4867-B497-84FA42849438}"/>
                </a:ext>
              </a:extLst>
            </p:cNvPr>
            <p:cNvSpPr/>
            <p:nvPr/>
          </p:nvSpPr>
          <p:spPr>
            <a:xfrm rot="6186418" flipV="1">
              <a:off x="7462956" y="2838730"/>
              <a:ext cx="450846" cy="205664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Arrow: Left 31">
              <a:extLst>
                <a:ext uri="{FF2B5EF4-FFF2-40B4-BE49-F238E27FC236}">
                  <a16:creationId xmlns:a16="http://schemas.microsoft.com/office/drawing/2014/main" id="{F1D55FC8-5B63-442B-BCEA-658F511A5A81}"/>
                </a:ext>
              </a:extLst>
            </p:cNvPr>
            <p:cNvSpPr/>
            <p:nvPr/>
          </p:nvSpPr>
          <p:spPr>
            <a:xfrm rot="13540431" flipV="1">
              <a:off x="7911780" y="4459689"/>
              <a:ext cx="450846" cy="205664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Arrow: Left 32">
              <a:extLst>
                <a:ext uri="{FF2B5EF4-FFF2-40B4-BE49-F238E27FC236}">
                  <a16:creationId xmlns:a16="http://schemas.microsoft.com/office/drawing/2014/main" id="{CB244CD5-B54D-4439-8F2E-C0DA9BC9D6E3}"/>
                </a:ext>
              </a:extLst>
            </p:cNvPr>
            <p:cNvSpPr/>
            <p:nvPr/>
          </p:nvSpPr>
          <p:spPr>
            <a:xfrm rot="17110933" flipV="1">
              <a:off x="7124104" y="4650139"/>
              <a:ext cx="450846" cy="205664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E8933E91-A9D6-44B5-978A-3A7AF4A5B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0"/>
            <a:ext cx="9014312" cy="9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Core splitting of +1 circular defects into pairs of +1/2s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4DEB69-BD14-4974-8B34-4D08F813978C}"/>
              </a:ext>
            </a:extLst>
          </p:cNvPr>
          <p:cNvSpPr/>
          <p:nvPr/>
        </p:nvSpPr>
        <p:spPr>
          <a:xfrm>
            <a:off x="276961" y="4437637"/>
            <a:ext cx="85900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Circular +1 splits into +1/2 defects that move away from each other, which is expected as the elastic energy ~(strength)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2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Note that the -1 defect splitting distance is shorter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C435020-965F-4637-B7D8-BE521544056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01"/>
          <a:stretch/>
        </p:blipFill>
        <p:spPr bwMode="auto">
          <a:xfrm>
            <a:off x="226149" y="1004829"/>
            <a:ext cx="2743200" cy="2756128"/>
          </a:xfrm>
          <a:prstGeom prst="rect">
            <a:avLst/>
          </a:prstGeom>
          <a:noFill/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C90C6BA-64D7-4D92-ABA7-7FA2626FFC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41" y="2373527"/>
            <a:ext cx="2321353" cy="18986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DF021E-638A-4C60-B1B9-1522320188D9}"/>
              </a:ext>
            </a:extLst>
          </p:cNvPr>
          <p:cNvGrpSpPr/>
          <p:nvPr/>
        </p:nvGrpSpPr>
        <p:grpSpPr>
          <a:xfrm>
            <a:off x="2829392" y="1016852"/>
            <a:ext cx="1903087" cy="1363814"/>
            <a:chOff x="544886" y="3223071"/>
            <a:chExt cx="2782880" cy="1994303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9299386-B010-405D-8048-1952447E4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12" t="25089" r="28632" b="26778"/>
            <a:stretch/>
          </p:blipFill>
          <p:spPr>
            <a:xfrm>
              <a:off x="544886" y="3223071"/>
              <a:ext cx="2782880" cy="1994303"/>
            </a:xfrm>
            <a:prstGeom prst="rect">
              <a:avLst/>
            </a:prstGeom>
          </p:spPr>
        </p:pic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DD91E67-D695-4FA2-8ECA-9EDE9B34A997}"/>
                </a:ext>
              </a:extLst>
            </p:cNvPr>
            <p:cNvCxnSpPr>
              <a:cxnSpLocks/>
            </p:cNvCxnSpPr>
            <p:nvPr/>
          </p:nvCxnSpPr>
          <p:spPr>
            <a:xfrm>
              <a:off x="2161073" y="3761657"/>
              <a:ext cx="434193" cy="844328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3" name="Object 52">
              <a:extLst>
                <a:ext uri="{FF2B5EF4-FFF2-40B4-BE49-F238E27FC236}">
                  <a16:creationId xmlns:a16="http://schemas.microsoft.com/office/drawing/2014/main" id="{7265D370-FD31-4CA4-9212-F65BF9EB02F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34711" y="4260694"/>
            <a:ext cx="709613" cy="385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1513" name="Equation" r:id="rId8" imgW="457200" imgH="228600" progId="Equation.DSMT4">
                    <p:embed/>
                  </p:oleObj>
                </mc:Choice>
                <mc:Fallback>
                  <p:oleObj name="Equation" r:id="rId8" imgW="457200" imgH="228600" progId="Equation.DSMT4">
                    <p:embed/>
                    <p:pic>
                      <p:nvPicPr>
                        <p:cNvPr id="53" name="Object 52">
                          <a:extLst>
                            <a:ext uri="{FF2B5EF4-FFF2-40B4-BE49-F238E27FC236}">
                              <a16:creationId xmlns:a16="http://schemas.microsoft.com/office/drawing/2014/main" id="{7265D370-FD31-4CA4-9212-F65BF9EB02F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4711" y="4260694"/>
                          <a:ext cx="709613" cy="38576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84976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0949BA1A-CA42-43D2-94A1-270B5FD913E3}"/>
              </a:ext>
            </a:extLst>
          </p:cNvPr>
          <p:cNvGrpSpPr/>
          <p:nvPr/>
        </p:nvGrpSpPr>
        <p:grpSpPr>
          <a:xfrm>
            <a:off x="4128515" y="600538"/>
            <a:ext cx="4389354" cy="4389354"/>
            <a:chOff x="7613202" y="1036820"/>
            <a:chExt cx="4389354" cy="438935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0418AB9-6C24-424B-8D6A-5CECBC3CECF9}"/>
                </a:ext>
              </a:extLst>
            </p:cNvPr>
            <p:cNvGrpSpPr/>
            <p:nvPr/>
          </p:nvGrpSpPr>
          <p:grpSpPr>
            <a:xfrm>
              <a:off x="7613202" y="1036820"/>
              <a:ext cx="4389354" cy="4389354"/>
              <a:chOff x="6528157" y="1337762"/>
              <a:chExt cx="2216528" cy="2216528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BF7DE229-5BF9-4D99-9F5C-874ACC811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5181979">
                <a:off x="6888429" y="1644424"/>
                <a:ext cx="1714286" cy="1704762"/>
              </a:xfrm>
              <a:prstGeom prst="rect">
                <a:avLst/>
              </a:prstGeom>
            </p:spPr>
          </p:pic>
          <p:sp>
            <p:nvSpPr>
              <p:cNvPr id="70" name="Circle: Hollow 69">
                <a:extLst>
                  <a:ext uri="{FF2B5EF4-FFF2-40B4-BE49-F238E27FC236}">
                    <a16:creationId xmlns:a16="http://schemas.microsoft.com/office/drawing/2014/main" id="{3B11E129-AD95-467F-B21C-F58F9268BBAB}"/>
                  </a:ext>
                </a:extLst>
              </p:cNvPr>
              <p:cNvSpPr/>
              <p:nvPr/>
            </p:nvSpPr>
            <p:spPr>
              <a:xfrm rot="1194574">
                <a:off x="6528157" y="1337762"/>
                <a:ext cx="2216528" cy="2216528"/>
              </a:xfrm>
              <a:prstGeom prst="donu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134ADA-5A62-449C-ADEF-CC4E7823D8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3554" y="2368251"/>
              <a:ext cx="148509" cy="41596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59B8A13-8179-4580-9D4D-9B9FCD1AE3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44697" y="2766124"/>
              <a:ext cx="350203" cy="19082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DF3E1832-7569-4832-A635-B049A5E180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92563" y="2887461"/>
              <a:ext cx="409620" cy="12405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1EFE265-BE75-46D7-A5FA-6A24571647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79681" y="3570824"/>
              <a:ext cx="148509" cy="41596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6270C87-A175-4E6D-B10F-CEFF57BD6E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68416" y="3430931"/>
              <a:ext cx="350203" cy="19082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5FDF1DF-C0C7-4056-8DD1-E0630C034B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61693" y="3373025"/>
              <a:ext cx="409620" cy="12405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Arrow: Left 64">
              <a:extLst>
                <a:ext uri="{FF2B5EF4-FFF2-40B4-BE49-F238E27FC236}">
                  <a16:creationId xmlns:a16="http://schemas.microsoft.com/office/drawing/2014/main" id="{95FFE3D9-70C9-47FC-A2B3-6A2EDC510DD6}"/>
                </a:ext>
              </a:extLst>
            </p:cNvPr>
            <p:cNvSpPr/>
            <p:nvPr/>
          </p:nvSpPr>
          <p:spPr>
            <a:xfrm rot="16200000" flipV="1">
              <a:off x="9289135" y="3031432"/>
              <a:ext cx="266624" cy="13350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Arrow: Left 65">
              <a:extLst>
                <a:ext uri="{FF2B5EF4-FFF2-40B4-BE49-F238E27FC236}">
                  <a16:creationId xmlns:a16="http://schemas.microsoft.com/office/drawing/2014/main" id="{16106B0D-A215-4C5A-B062-0DB46C9622F8}"/>
                </a:ext>
              </a:extLst>
            </p:cNvPr>
            <p:cNvSpPr/>
            <p:nvPr/>
          </p:nvSpPr>
          <p:spPr>
            <a:xfrm rot="13672665" flipV="1">
              <a:off x="9890716" y="2852967"/>
              <a:ext cx="266624" cy="13350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7" name="Arrow: Left 66">
              <a:extLst>
                <a:ext uri="{FF2B5EF4-FFF2-40B4-BE49-F238E27FC236}">
                  <a16:creationId xmlns:a16="http://schemas.microsoft.com/office/drawing/2014/main" id="{4E66C748-8B87-45ED-96EF-3BCBFDA27AC3}"/>
                </a:ext>
              </a:extLst>
            </p:cNvPr>
            <p:cNvSpPr/>
            <p:nvPr/>
          </p:nvSpPr>
          <p:spPr>
            <a:xfrm rot="2818566" flipV="1">
              <a:off x="9423399" y="3366567"/>
              <a:ext cx="266624" cy="13350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8" name="Arrow: Left 67">
              <a:extLst>
                <a:ext uri="{FF2B5EF4-FFF2-40B4-BE49-F238E27FC236}">
                  <a16:creationId xmlns:a16="http://schemas.microsoft.com/office/drawing/2014/main" id="{AB80824E-9CF8-4597-AA39-52459A951396}"/>
                </a:ext>
              </a:extLst>
            </p:cNvPr>
            <p:cNvSpPr/>
            <p:nvPr/>
          </p:nvSpPr>
          <p:spPr>
            <a:xfrm rot="5834405" flipV="1">
              <a:off x="9998221" y="3180397"/>
              <a:ext cx="266624" cy="13350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C50EBB3-023F-445A-B5C9-32D899FA6A0F}"/>
              </a:ext>
            </a:extLst>
          </p:cNvPr>
          <p:cNvGrpSpPr/>
          <p:nvPr/>
        </p:nvGrpSpPr>
        <p:grpSpPr>
          <a:xfrm>
            <a:off x="561736" y="686599"/>
            <a:ext cx="8020529" cy="4495001"/>
            <a:chOff x="6402440" y="640682"/>
            <a:chExt cx="10694038" cy="5993336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B1F9443-F1CC-4496-822B-BFA6311F311B}"/>
                </a:ext>
              </a:extLst>
            </p:cNvPr>
            <p:cNvGrpSpPr/>
            <p:nvPr/>
          </p:nvGrpSpPr>
          <p:grpSpPr>
            <a:xfrm>
              <a:off x="6402440" y="640682"/>
              <a:ext cx="5864720" cy="4930168"/>
              <a:chOff x="552329" y="1214071"/>
              <a:chExt cx="5864720" cy="493016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675DA0F-C8C7-4402-8B86-777FC17DE6D2}"/>
                  </a:ext>
                </a:extLst>
              </p:cNvPr>
              <p:cNvGrpSpPr/>
              <p:nvPr/>
            </p:nvGrpSpPr>
            <p:grpSpPr>
              <a:xfrm rot="1194574">
                <a:off x="2814344" y="1214071"/>
                <a:ext cx="2955370" cy="2955370"/>
                <a:chOff x="3049345" y="392013"/>
                <a:chExt cx="2955370" cy="2955370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1DD9AF7D-81ED-4FD4-8481-90440E2691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3987405">
                  <a:off x="3544065" y="747289"/>
                  <a:ext cx="2285714" cy="2273016"/>
                </a:xfrm>
                <a:prstGeom prst="rect">
                  <a:avLst/>
                </a:prstGeom>
              </p:spPr>
            </p:pic>
            <p:sp>
              <p:nvSpPr>
                <p:cNvPr id="29" name="Circle: Hollow 28">
                  <a:extLst>
                    <a:ext uri="{FF2B5EF4-FFF2-40B4-BE49-F238E27FC236}">
                      <a16:creationId xmlns:a16="http://schemas.microsoft.com/office/drawing/2014/main" id="{98499933-9928-47B8-AE92-CE63F4D64C77}"/>
                    </a:ext>
                  </a:extLst>
                </p:cNvPr>
                <p:cNvSpPr/>
                <p:nvPr/>
              </p:nvSpPr>
              <p:spPr>
                <a:xfrm>
                  <a:off x="3049345" y="392013"/>
                  <a:ext cx="2955370" cy="2955370"/>
                </a:xfrm>
                <a:prstGeom prst="donu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3D98A6FB-D34C-45FF-B300-65595D8F850E}"/>
                    </a:ext>
                  </a:extLst>
                </p:cNvPr>
                <p:cNvSpPr/>
                <p:nvPr/>
              </p:nvSpPr>
              <p:spPr>
                <a:xfrm>
                  <a:off x="4339028" y="1637253"/>
                  <a:ext cx="122659" cy="12265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CAF81CE9-5324-4B5A-B5D9-B12811EDF151}"/>
                    </a:ext>
                  </a:extLst>
                </p:cNvPr>
                <p:cNvSpPr/>
                <p:nvPr/>
              </p:nvSpPr>
              <p:spPr>
                <a:xfrm>
                  <a:off x="4577788" y="1947133"/>
                  <a:ext cx="122659" cy="12265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B5268A6D-2CD8-4869-AD28-807EF4311D89}"/>
                  </a:ext>
                </a:extLst>
              </p:cNvPr>
              <p:cNvGrpSpPr/>
              <p:nvPr/>
            </p:nvGrpSpPr>
            <p:grpSpPr>
              <a:xfrm>
                <a:off x="552329" y="1826659"/>
                <a:ext cx="5864720" cy="4317580"/>
                <a:chOff x="552329" y="1826659"/>
                <a:chExt cx="5864720" cy="4317580"/>
              </a:xfrm>
            </p:grpSpPr>
            <p:pic>
              <p:nvPicPr>
                <p:cNvPr id="8" name="Picture 7" descr="A close up of a map&#10;&#10;Description automatically generated">
                  <a:extLst>
                    <a:ext uri="{FF2B5EF4-FFF2-40B4-BE49-F238E27FC236}">
                      <a16:creationId xmlns:a16="http://schemas.microsoft.com/office/drawing/2014/main" id="{E504ABD6-189B-486A-8C4A-E3BFFC6134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21912" y="3605019"/>
                  <a:ext cx="3095137" cy="2531566"/>
                </a:xfrm>
                <a:prstGeom prst="rect">
                  <a:avLst/>
                </a:prstGeom>
              </p:spPr>
            </p:pic>
            <p:grpSp>
              <p:nvGrpSpPr>
                <p:cNvPr id="10" name="Group 12">
                  <a:extLst>
                    <a:ext uri="{FF2B5EF4-FFF2-40B4-BE49-F238E27FC236}">
                      <a16:creationId xmlns:a16="http://schemas.microsoft.com/office/drawing/2014/main" id="{F60D4EB7-A278-4D48-951D-7FFABA286C22}"/>
                    </a:ext>
                  </a:extLst>
                </p:cNvPr>
                <p:cNvGrpSpPr/>
                <p:nvPr/>
              </p:nvGrpSpPr>
              <p:grpSpPr>
                <a:xfrm>
                  <a:off x="552329" y="3773379"/>
                  <a:ext cx="2949374" cy="2370860"/>
                  <a:chOff x="2964960" y="3744264"/>
                  <a:chExt cx="1549440" cy="1621474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5B3D0546-A12A-47F2-9F1F-107ECCD1B983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rcRect l="19080" t="6060" r="27912" b="18982"/>
                  <a:stretch/>
                </p:blipFill>
                <p:spPr>
                  <a:xfrm>
                    <a:off x="2964960" y="3744264"/>
                    <a:ext cx="1549440" cy="1548720"/>
                  </a:xfrm>
                  <a:prstGeom prst="rect">
                    <a:avLst/>
                  </a:prstGeom>
                  <a:ln w="12600">
                    <a:noFill/>
                  </a:ln>
                </p:spPr>
              </p:pic>
              <p:sp>
                <p:nvSpPr>
                  <p:cNvPr id="12" name="CustomShape 13">
                    <a:extLst>
                      <a:ext uri="{FF2B5EF4-FFF2-40B4-BE49-F238E27FC236}">
                        <a16:creationId xmlns:a16="http://schemas.microsoft.com/office/drawing/2014/main" id="{EFEE18F0-5380-46B9-86B2-83AC0FD234C5}"/>
                      </a:ext>
                    </a:extLst>
                  </p:cNvPr>
                  <p:cNvSpPr/>
                  <p:nvPr/>
                </p:nvSpPr>
                <p:spPr>
                  <a:xfrm flipV="1">
                    <a:off x="2964960" y="5262058"/>
                    <a:ext cx="1549440" cy="10368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49B027C-8B7E-4B39-89BF-B53074E65067}"/>
                    </a:ext>
                  </a:extLst>
                </p:cNvPr>
                <p:cNvSpPr/>
                <p:nvPr/>
              </p:nvSpPr>
              <p:spPr>
                <a:xfrm>
                  <a:off x="2317750" y="2370218"/>
                  <a:ext cx="796289" cy="796289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38C6DD3C-D7DF-4B31-8BAD-8F727102BF19}"/>
                    </a:ext>
                  </a:extLst>
                </p:cNvPr>
                <p:cNvPicPr/>
                <p:nvPr/>
              </p:nvPicPr>
              <p:blipFill>
                <a:blip r:embed="rId6"/>
                <a:stretch/>
              </p:blipFill>
              <p:spPr>
                <a:xfrm>
                  <a:off x="597719" y="1826659"/>
                  <a:ext cx="2724840" cy="1828800"/>
                </a:xfrm>
                <a:prstGeom prst="rect">
                  <a:avLst/>
                </a:prstGeom>
                <a:ln>
                  <a:noFill/>
                </a:ln>
              </p:spPr>
            </p:pic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B8FE47F5-C46D-42AE-A518-3568440142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45794" y="4893403"/>
                  <a:ext cx="290008" cy="273981"/>
                </a:xfrm>
                <a:prstGeom prst="straightConnector1">
                  <a:avLst/>
                </a:prstGeom>
                <a:ln w="28575"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47" name="Object 46">
                  <a:extLst>
                    <a:ext uri="{FF2B5EF4-FFF2-40B4-BE49-F238E27FC236}">
                      <a16:creationId xmlns:a16="http://schemas.microsoft.com/office/drawing/2014/main" id="{648303F9-7FB6-4403-9117-110469956A2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841955" y="5046558"/>
                <a:ext cx="590550" cy="3857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32562" name="Equation" r:id="rId7" imgW="380880" imgH="228600" progId="Equation.DSMT4">
                        <p:embed/>
                      </p:oleObj>
                    </mc:Choice>
                    <mc:Fallback>
                      <p:oleObj name="Equation" r:id="rId7" imgW="380880" imgH="228600" progId="Equation.DSMT4">
                        <p:embed/>
                        <p:pic>
                          <p:nvPicPr>
                            <p:cNvPr id="47" name="Object 46">
                              <a:extLst>
                                <a:ext uri="{FF2B5EF4-FFF2-40B4-BE49-F238E27FC236}">
                                  <a16:creationId xmlns:a16="http://schemas.microsoft.com/office/drawing/2014/main" id="{648303F9-7FB6-4403-9117-110469956A2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41955" y="5046558"/>
                              <a:ext cx="590550" cy="385763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" name="Object 53">
                  <a:extLst>
                    <a:ext uri="{FF2B5EF4-FFF2-40B4-BE49-F238E27FC236}">
                      <a16:creationId xmlns:a16="http://schemas.microsoft.com/office/drawing/2014/main" id="{C9F57F29-19D6-407B-87DE-71DC8384500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693469" y="2277843"/>
                <a:ext cx="590550" cy="3857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32563" name="Equation" r:id="rId9" imgW="380880" imgH="228600" progId="Equation.DSMT4">
                        <p:embed/>
                      </p:oleObj>
                    </mc:Choice>
                    <mc:Fallback>
                      <p:oleObj name="Equation" r:id="rId9" imgW="380880" imgH="228600" progId="Equation.DSMT4">
                        <p:embed/>
                        <p:pic>
                          <p:nvPicPr>
                            <p:cNvPr id="54" name="Object 53">
                              <a:extLst>
                                <a:ext uri="{FF2B5EF4-FFF2-40B4-BE49-F238E27FC236}">
                                  <a16:creationId xmlns:a16="http://schemas.microsoft.com/office/drawing/2014/main" id="{C9F57F29-19D6-407B-87DE-71DC8384500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93469" y="2277843"/>
                              <a:ext cx="590550" cy="385763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5BD1EA31-A9A7-4FC9-86B6-B27EF5DF5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46525" y="2378610"/>
                  <a:ext cx="189047" cy="475898"/>
                </a:xfrm>
                <a:prstGeom prst="straightConnector1">
                  <a:avLst/>
                </a:prstGeom>
                <a:ln w="28575"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84AEDB3-80D7-446E-A920-76F9D2F968CD}"/>
                </a:ext>
              </a:extLst>
            </p:cNvPr>
            <p:cNvSpPr/>
            <p:nvPr/>
          </p:nvSpPr>
          <p:spPr>
            <a:xfrm>
              <a:off x="6571563" y="6203131"/>
              <a:ext cx="1052491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" panose="02020603050405020304" pitchFamily="18" charset="0"/>
                  <a:ea typeface="Times New Roman" panose="02020603050405020304" pitchFamily="18" charset="0"/>
                  <a:cs typeface="Times New Roman" pitchFamily="18" charset="0"/>
                </a:rPr>
                <a:t>Radial +1 splits into +1/2 defects that move towards each other, defying elasticity!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E8933E91-A9D6-44B5-978A-3A7AF4A5B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"/>
            <a:ext cx="9014312" cy="9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Core splitting of +1 circular and radial defects into pairs of +1/2s</a:t>
            </a:r>
          </a:p>
        </p:txBody>
      </p:sp>
    </p:spTree>
    <p:extLst>
      <p:ext uri="{BB962C8B-B14F-4D97-AF65-F5344CB8AC3E}">
        <p14:creationId xmlns:p14="http://schemas.microsoft.com/office/powerpoint/2010/main" val="2984552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2C50EBB3-023F-445A-B5C9-32D899FA6A0F}"/>
              </a:ext>
            </a:extLst>
          </p:cNvPr>
          <p:cNvGrpSpPr/>
          <p:nvPr/>
        </p:nvGrpSpPr>
        <p:grpSpPr>
          <a:xfrm>
            <a:off x="4789882" y="560945"/>
            <a:ext cx="4398540" cy="4208410"/>
            <a:chOff x="6402440" y="640682"/>
            <a:chExt cx="5864720" cy="561121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B1F9443-F1CC-4496-822B-BFA6311F311B}"/>
                </a:ext>
              </a:extLst>
            </p:cNvPr>
            <p:cNvGrpSpPr/>
            <p:nvPr/>
          </p:nvGrpSpPr>
          <p:grpSpPr>
            <a:xfrm>
              <a:off x="6402440" y="640682"/>
              <a:ext cx="5864720" cy="4930168"/>
              <a:chOff x="552329" y="1214071"/>
              <a:chExt cx="5864720" cy="493016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675DA0F-C8C7-4402-8B86-777FC17DE6D2}"/>
                  </a:ext>
                </a:extLst>
              </p:cNvPr>
              <p:cNvGrpSpPr/>
              <p:nvPr/>
            </p:nvGrpSpPr>
            <p:grpSpPr>
              <a:xfrm rot="1194574">
                <a:off x="2814344" y="1214071"/>
                <a:ext cx="2955370" cy="2955370"/>
                <a:chOff x="3049345" y="392013"/>
                <a:chExt cx="2955370" cy="2955370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1DD9AF7D-81ED-4FD4-8481-90440E2691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3987405">
                  <a:off x="3544065" y="747289"/>
                  <a:ext cx="2285714" cy="2273016"/>
                </a:xfrm>
                <a:prstGeom prst="rect">
                  <a:avLst/>
                </a:prstGeom>
              </p:spPr>
            </p:pic>
            <p:sp>
              <p:nvSpPr>
                <p:cNvPr id="29" name="Circle: Hollow 28">
                  <a:extLst>
                    <a:ext uri="{FF2B5EF4-FFF2-40B4-BE49-F238E27FC236}">
                      <a16:creationId xmlns:a16="http://schemas.microsoft.com/office/drawing/2014/main" id="{98499933-9928-47B8-AE92-CE63F4D64C77}"/>
                    </a:ext>
                  </a:extLst>
                </p:cNvPr>
                <p:cNvSpPr/>
                <p:nvPr/>
              </p:nvSpPr>
              <p:spPr>
                <a:xfrm>
                  <a:off x="3049345" y="392013"/>
                  <a:ext cx="2955370" cy="2955370"/>
                </a:xfrm>
                <a:prstGeom prst="donu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3D98A6FB-D34C-45FF-B300-65595D8F850E}"/>
                    </a:ext>
                  </a:extLst>
                </p:cNvPr>
                <p:cNvSpPr/>
                <p:nvPr/>
              </p:nvSpPr>
              <p:spPr>
                <a:xfrm>
                  <a:off x="4339028" y="1637253"/>
                  <a:ext cx="122659" cy="12265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CAF81CE9-5324-4B5A-B5D9-B12811EDF151}"/>
                    </a:ext>
                  </a:extLst>
                </p:cNvPr>
                <p:cNvSpPr/>
                <p:nvPr/>
              </p:nvSpPr>
              <p:spPr>
                <a:xfrm>
                  <a:off x="4577788" y="1947133"/>
                  <a:ext cx="122659" cy="12265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B5268A6D-2CD8-4869-AD28-807EF4311D89}"/>
                  </a:ext>
                </a:extLst>
              </p:cNvPr>
              <p:cNvGrpSpPr/>
              <p:nvPr/>
            </p:nvGrpSpPr>
            <p:grpSpPr>
              <a:xfrm>
                <a:off x="552329" y="1826659"/>
                <a:ext cx="5864720" cy="4317580"/>
                <a:chOff x="552329" y="1826659"/>
                <a:chExt cx="5864720" cy="4317580"/>
              </a:xfrm>
            </p:grpSpPr>
            <p:pic>
              <p:nvPicPr>
                <p:cNvPr id="8" name="Picture 7" descr="A close up of a map&#10;&#10;Description automatically generated">
                  <a:extLst>
                    <a:ext uri="{FF2B5EF4-FFF2-40B4-BE49-F238E27FC236}">
                      <a16:creationId xmlns:a16="http://schemas.microsoft.com/office/drawing/2014/main" id="{E504ABD6-189B-486A-8C4A-E3BFFC6134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21912" y="3605019"/>
                  <a:ext cx="3095137" cy="2531566"/>
                </a:xfrm>
                <a:prstGeom prst="rect">
                  <a:avLst/>
                </a:prstGeom>
              </p:spPr>
            </p:pic>
            <p:grpSp>
              <p:nvGrpSpPr>
                <p:cNvPr id="10" name="Group 12">
                  <a:extLst>
                    <a:ext uri="{FF2B5EF4-FFF2-40B4-BE49-F238E27FC236}">
                      <a16:creationId xmlns:a16="http://schemas.microsoft.com/office/drawing/2014/main" id="{F60D4EB7-A278-4D48-951D-7FFABA286C22}"/>
                    </a:ext>
                  </a:extLst>
                </p:cNvPr>
                <p:cNvGrpSpPr/>
                <p:nvPr/>
              </p:nvGrpSpPr>
              <p:grpSpPr>
                <a:xfrm>
                  <a:off x="552329" y="3773379"/>
                  <a:ext cx="2949374" cy="2370860"/>
                  <a:chOff x="2964960" y="3744264"/>
                  <a:chExt cx="1549440" cy="1621474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5B3D0546-A12A-47F2-9F1F-107ECCD1B983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rcRect l="19080" t="6060" r="27912" b="18982"/>
                  <a:stretch/>
                </p:blipFill>
                <p:spPr>
                  <a:xfrm>
                    <a:off x="2964960" y="3744264"/>
                    <a:ext cx="1549440" cy="1548720"/>
                  </a:xfrm>
                  <a:prstGeom prst="rect">
                    <a:avLst/>
                  </a:prstGeom>
                  <a:ln w="12600">
                    <a:noFill/>
                  </a:ln>
                </p:spPr>
              </p:pic>
              <p:sp>
                <p:nvSpPr>
                  <p:cNvPr id="12" name="CustomShape 13">
                    <a:extLst>
                      <a:ext uri="{FF2B5EF4-FFF2-40B4-BE49-F238E27FC236}">
                        <a16:creationId xmlns:a16="http://schemas.microsoft.com/office/drawing/2014/main" id="{EFEE18F0-5380-46B9-86B2-83AC0FD234C5}"/>
                      </a:ext>
                    </a:extLst>
                  </p:cNvPr>
                  <p:cNvSpPr/>
                  <p:nvPr/>
                </p:nvSpPr>
                <p:spPr>
                  <a:xfrm flipV="1">
                    <a:off x="2964960" y="5262058"/>
                    <a:ext cx="1549440" cy="10368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49B027C-8B7E-4B39-89BF-B53074E65067}"/>
                    </a:ext>
                  </a:extLst>
                </p:cNvPr>
                <p:cNvSpPr/>
                <p:nvPr/>
              </p:nvSpPr>
              <p:spPr>
                <a:xfrm>
                  <a:off x="2317750" y="2370218"/>
                  <a:ext cx="796289" cy="796289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38C6DD3C-D7DF-4B31-8BAD-8F727102BF19}"/>
                    </a:ext>
                  </a:extLst>
                </p:cNvPr>
                <p:cNvPicPr/>
                <p:nvPr/>
              </p:nvPicPr>
              <p:blipFill>
                <a:blip r:embed="rId6"/>
                <a:stretch/>
              </p:blipFill>
              <p:spPr>
                <a:xfrm>
                  <a:off x="597719" y="1826659"/>
                  <a:ext cx="2724840" cy="1828800"/>
                </a:xfrm>
                <a:prstGeom prst="rect">
                  <a:avLst/>
                </a:prstGeom>
                <a:ln>
                  <a:noFill/>
                </a:ln>
              </p:spPr>
            </p:pic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B8FE47F5-C46D-42AE-A518-3568440142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45794" y="4893403"/>
                  <a:ext cx="290008" cy="273981"/>
                </a:xfrm>
                <a:prstGeom prst="straightConnector1">
                  <a:avLst/>
                </a:prstGeom>
                <a:ln w="28575"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47" name="Object 46">
                  <a:extLst>
                    <a:ext uri="{FF2B5EF4-FFF2-40B4-BE49-F238E27FC236}">
                      <a16:creationId xmlns:a16="http://schemas.microsoft.com/office/drawing/2014/main" id="{648303F9-7FB6-4403-9117-110469956A2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841955" y="5046558"/>
                <a:ext cx="590550" cy="3857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35678" name="Equation" r:id="rId7" imgW="380880" imgH="228600" progId="Equation.DSMT4">
                        <p:embed/>
                      </p:oleObj>
                    </mc:Choice>
                    <mc:Fallback>
                      <p:oleObj name="Equation" r:id="rId7" imgW="380880" imgH="228600" progId="Equation.DSMT4">
                        <p:embed/>
                        <p:pic>
                          <p:nvPicPr>
                            <p:cNvPr id="47" name="Object 46">
                              <a:extLst>
                                <a:ext uri="{FF2B5EF4-FFF2-40B4-BE49-F238E27FC236}">
                                  <a16:creationId xmlns:a16="http://schemas.microsoft.com/office/drawing/2014/main" id="{648303F9-7FB6-4403-9117-110469956A2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41955" y="5046558"/>
                              <a:ext cx="590550" cy="385763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" name="Object 53">
                  <a:extLst>
                    <a:ext uri="{FF2B5EF4-FFF2-40B4-BE49-F238E27FC236}">
                      <a16:creationId xmlns:a16="http://schemas.microsoft.com/office/drawing/2014/main" id="{C9F57F29-19D6-407B-87DE-71DC8384500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693469" y="2277843"/>
                <a:ext cx="590550" cy="3857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35679" name="Equation" r:id="rId9" imgW="380880" imgH="228600" progId="Equation.DSMT4">
                        <p:embed/>
                      </p:oleObj>
                    </mc:Choice>
                    <mc:Fallback>
                      <p:oleObj name="Equation" r:id="rId9" imgW="380880" imgH="228600" progId="Equation.DSMT4">
                        <p:embed/>
                        <p:pic>
                          <p:nvPicPr>
                            <p:cNvPr id="54" name="Object 53">
                              <a:extLst>
                                <a:ext uri="{FF2B5EF4-FFF2-40B4-BE49-F238E27FC236}">
                                  <a16:creationId xmlns:a16="http://schemas.microsoft.com/office/drawing/2014/main" id="{C9F57F29-19D6-407B-87DE-71DC8384500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93469" y="2277843"/>
                              <a:ext cx="590550" cy="385763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5BD1EA31-A9A7-4FC9-86B6-B27EF5DF5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46525" y="2378610"/>
                  <a:ext cx="189047" cy="475898"/>
                </a:xfrm>
                <a:prstGeom prst="straightConnector1">
                  <a:avLst/>
                </a:prstGeom>
                <a:ln w="28575"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84AEDB3-80D7-446E-A920-76F9D2F968CD}"/>
                </a:ext>
              </a:extLst>
            </p:cNvPr>
            <p:cNvSpPr/>
            <p:nvPr/>
          </p:nvSpPr>
          <p:spPr>
            <a:xfrm>
              <a:off x="6571563" y="5513232"/>
              <a:ext cx="533908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" panose="02020603050405020304" pitchFamily="18" charset="0"/>
                  <a:ea typeface="Times New Roman" panose="02020603050405020304" pitchFamily="18" charset="0"/>
                  <a:cs typeface="Times New Roman" pitchFamily="18" charset="0"/>
                </a:rPr>
                <a:t>Radial +1 splits into +1/2 defects that move towards each other, defying elasticity!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7FB08C2-CBE0-4541-AC7E-25171BCEAB6F}"/>
              </a:ext>
            </a:extLst>
          </p:cNvPr>
          <p:cNvGrpSpPr/>
          <p:nvPr/>
        </p:nvGrpSpPr>
        <p:grpSpPr>
          <a:xfrm>
            <a:off x="366900" y="330239"/>
            <a:ext cx="4444415" cy="3947097"/>
            <a:chOff x="6004562" y="977711"/>
            <a:chExt cx="5925886" cy="526279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024BBBA-C84C-4095-B45D-7ABF926CF54F}"/>
                </a:ext>
              </a:extLst>
            </p:cNvPr>
            <p:cNvSpPr/>
            <p:nvPr/>
          </p:nvSpPr>
          <p:spPr>
            <a:xfrm>
              <a:off x="9507985" y="3020157"/>
              <a:ext cx="1332272" cy="13322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31F6D59-A3DF-4B0C-81FE-E4FE09791BFC}"/>
                </a:ext>
              </a:extLst>
            </p:cNvPr>
            <p:cNvGrpSpPr/>
            <p:nvPr/>
          </p:nvGrpSpPr>
          <p:grpSpPr>
            <a:xfrm rot="20649546">
              <a:off x="8296584" y="977711"/>
              <a:ext cx="3633864" cy="3633864"/>
              <a:chOff x="5643031" y="12152"/>
              <a:chExt cx="3633864" cy="363386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0E2B7D6-5673-4F9A-8A2D-E345364E94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6200000">
                <a:off x="6393461" y="587749"/>
                <a:ext cx="2412698" cy="2808356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D621712-F5B1-4E16-A329-2700413633E2}"/>
                  </a:ext>
                </a:extLst>
              </p:cNvPr>
              <p:cNvSpPr/>
              <p:nvPr/>
            </p:nvSpPr>
            <p:spPr>
              <a:xfrm>
                <a:off x="7394143" y="1330973"/>
                <a:ext cx="143529" cy="12265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1A43B57-5A2D-48AC-A645-9DF976DE204B}"/>
                  </a:ext>
                </a:extLst>
              </p:cNvPr>
              <p:cNvSpPr/>
              <p:nvPr/>
            </p:nvSpPr>
            <p:spPr>
              <a:xfrm>
                <a:off x="7388199" y="2184413"/>
                <a:ext cx="143529" cy="122659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" name="Circle: Hollow 36">
                <a:extLst>
                  <a:ext uri="{FF2B5EF4-FFF2-40B4-BE49-F238E27FC236}">
                    <a16:creationId xmlns:a16="http://schemas.microsoft.com/office/drawing/2014/main" id="{FE090388-83D1-4120-AD10-BDF97A7D4591}"/>
                  </a:ext>
                </a:extLst>
              </p:cNvPr>
              <p:cNvSpPr/>
              <p:nvPr/>
            </p:nvSpPr>
            <p:spPr>
              <a:xfrm>
                <a:off x="5643031" y="12152"/>
                <a:ext cx="3633864" cy="3633864"/>
              </a:xfrm>
              <a:prstGeom prst="donu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84FE40-6C80-4912-96F6-DEC80F84279E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>
              <a:off x="6028902" y="1883768"/>
              <a:ext cx="2734200" cy="1828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id="{4C90C6BA-64D7-4D92-ABA7-7FA2626FF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7677" y="3708941"/>
              <a:ext cx="3095137" cy="2531566"/>
            </a:xfrm>
            <a:prstGeom prst="rect">
              <a:avLst/>
            </a:prstGeom>
          </p:spPr>
        </p:pic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9299386-B010-405D-8048-1952447E4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12" t="25089" r="28632" b="26778"/>
            <a:stretch/>
          </p:blipFill>
          <p:spPr>
            <a:xfrm>
              <a:off x="6004562" y="3867707"/>
              <a:ext cx="2782880" cy="1994303"/>
            </a:xfrm>
            <a:prstGeom prst="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8F2A2D6-C08B-4AED-90D3-80E5D854F185}"/>
                </a:ext>
              </a:extLst>
            </p:cNvPr>
            <p:cNvCxnSpPr>
              <a:cxnSpLocks/>
            </p:cNvCxnSpPr>
            <p:nvPr/>
          </p:nvCxnSpPr>
          <p:spPr>
            <a:xfrm>
              <a:off x="10174121" y="2278348"/>
              <a:ext cx="274002" cy="91713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8" name="Object 47">
              <a:extLst>
                <a:ext uri="{FF2B5EF4-FFF2-40B4-BE49-F238E27FC236}">
                  <a16:creationId xmlns:a16="http://schemas.microsoft.com/office/drawing/2014/main" id="{332F4011-9249-46B8-BEB7-B0318D211F5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642600" y="2462213"/>
            <a:ext cx="709613" cy="385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5680" name="Equation" r:id="rId14" imgW="457200" imgH="228600" progId="Equation.DSMT4">
                    <p:embed/>
                  </p:oleObj>
                </mc:Choice>
                <mc:Fallback>
                  <p:oleObj name="Equation" r:id="rId14" imgW="457200" imgH="228600" progId="Equation.DSMT4">
                    <p:embed/>
                    <p:pic>
                      <p:nvPicPr>
                        <p:cNvPr id="48" name="Object 47">
                          <a:extLst>
                            <a:ext uri="{FF2B5EF4-FFF2-40B4-BE49-F238E27FC236}">
                              <a16:creationId xmlns:a16="http://schemas.microsoft.com/office/drawing/2014/main" id="{332F4011-9249-46B8-BEB7-B0318D211F5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42600" y="2462213"/>
                          <a:ext cx="709613" cy="38576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DD91E67-D695-4FA2-8ECA-9EDE9B34A997}"/>
                </a:ext>
              </a:extLst>
            </p:cNvPr>
            <p:cNvCxnSpPr>
              <a:cxnSpLocks/>
            </p:cNvCxnSpPr>
            <p:nvPr/>
          </p:nvCxnSpPr>
          <p:spPr>
            <a:xfrm>
              <a:off x="7620749" y="4406293"/>
              <a:ext cx="434193" cy="844328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3" name="Object 52">
              <a:extLst>
                <a:ext uri="{FF2B5EF4-FFF2-40B4-BE49-F238E27FC236}">
                  <a16:creationId xmlns:a16="http://schemas.microsoft.com/office/drawing/2014/main" id="{7265D370-FD31-4CA4-9212-F65BF9EB02F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60009" y="5149082"/>
            <a:ext cx="709613" cy="385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5681" name="Equation" r:id="rId16" imgW="457200" imgH="228600" progId="Equation.DSMT4">
                    <p:embed/>
                  </p:oleObj>
                </mc:Choice>
                <mc:Fallback>
                  <p:oleObj name="Equation" r:id="rId16" imgW="457200" imgH="228600" progId="Equation.DSMT4">
                    <p:embed/>
                    <p:pic>
                      <p:nvPicPr>
                        <p:cNvPr id="53" name="Object 52">
                          <a:extLst>
                            <a:ext uri="{FF2B5EF4-FFF2-40B4-BE49-F238E27FC236}">
                              <a16:creationId xmlns:a16="http://schemas.microsoft.com/office/drawing/2014/main" id="{7265D370-FD31-4CA4-9212-F65BF9EB02F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0009" y="5149082"/>
                          <a:ext cx="709613" cy="38576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E8933E91-A9D6-44B5-978A-3A7AF4A5B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9014312" cy="9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Core splitting of +1 circular and radial defects into pairs of +1/2s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4DEB69-BD14-4974-8B34-4D08F813978C}"/>
              </a:ext>
            </a:extLst>
          </p:cNvPr>
          <p:cNvSpPr/>
          <p:nvPr/>
        </p:nvSpPr>
        <p:spPr>
          <a:xfrm>
            <a:off x="872829" y="4201721"/>
            <a:ext cx="33007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Circular +1 splits into +1/2 defects that move away from each other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F51AD1B-410A-446B-A1B1-C0243A853293}"/>
              </a:ext>
            </a:extLst>
          </p:cNvPr>
          <p:cNvSpPr/>
          <p:nvPr/>
        </p:nvSpPr>
        <p:spPr>
          <a:xfrm>
            <a:off x="872829" y="5263369"/>
            <a:ext cx="81412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Side-by-side comparison of splitting of +1 circular and radial defects into pairs of ½ defects shows that the distance of splitting is influenced by active forces, in addition to elasticity and surface anchoring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42" name="Rectangle 120">
            <a:extLst>
              <a:ext uri="{FF2B5EF4-FFF2-40B4-BE49-F238E27FC236}">
                <a16:creationId xmlns:a16="http://schemas.microsoft.com/office/drawing/2014/main" id="{8EE4CA29-B3DC-41D8-832F-4771B37F0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9105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T. Turiv, J. Krieger, G. Babakhanova et al,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Science Advances</a:t>
            </a:r>
            <a:r>
              <a:rPr lang="en-US" sz="1600" i="1" dirty="0">
                <a:solidFill>
                  <a:srgbClr val="0000CC"/>
                </a:solidFill>
                <a:latin typeface="Times New Roman"/>
                <a:cs typeface="Arial" charset="0"/>
              </a:rPr>
              <a:t>, </a:t>
            </a:r>
            <a:r>
              <a:rPr lang="en-US" sz="1600" dirty="0">
                <a:solidFill>
                  <a:srgbClr val="0000CC"/>
                </a:solidFill>
                <a:latin typeface="Times New Roman"/>
                <a:cs typeface="Arial" charset="0"/>
              </a:rPr>
              <a:t>accepted (March 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2020)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2483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6E14503D-A654-43A6-825D-E80623677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95" y="-110823"/>
            <a:ext cx="87217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0" dirty="0">
                <a:solidFill>
                  <a:srgbClr val="0000CC"/>
                </a:solidFill>
              </a:rPr>
              <a:t>Collaborators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ECBF98F1-BFC0-4F70-930D-6021FCD41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95400"/>
            <a:ext cx="7848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None/>
              <a:defRPr sz="19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1038" indent="-3274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978694" indent="-29646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o"/>
              <a:defRPr sz="1500">
                <a:solidFill>
                  <a:schemeClr val="tx1"/>
                </a:solidFill>
                <a:latin typeface="+mn-lt"/>
                <a:cs typeface="+mn-cs"/>
              </a:defRPr>
            </a:lvl3pPr>
            <a:lvl4pPr marL="1270397" indent="-2905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n"/>
              <a:defRPr sz="1500">
                <a:solidFill>
                  <a:schemeClr val="tx1"/>
                </a:solidFill>
                <a:latin typeface="+mn-lt"/>
                <a:cs typeface="+mn-cs"/>
              </a:defRPr>
            </a:lvl4pPr>
            <a:lvl5pPr marL="1570435" indent="-298847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  <a:cs typeface="+mn-cs"/>
              </a:defRPr>
            </a:lvl5pPr>
            <a:lvl6pPr marL="1913335" indent="-298847" algn="l" rtl="0" fontAlgn="base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56235" indent="-298847" algn="l" rtl="0" fontAlgn="base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599135" indent="-298847" algn="l" rtl="0" fontAlgn="base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2942035" indent="-298847" algn="l" rtl="0" fontAlgn="base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400" kern="0" dirty="0">
                <a:solidFill>
                  <a:srgbClr val="0000CC"/>
                </a:solidFill>
              </a:rPr>
              <a:t>Kent State University: </a:t>
            </a:r>
            <a:endParaRPr lang="en-US" kern="0" dirty="0">
              <a:solidFill>
                <a:srgbClr val="0000CC"/>
              </a:solidFill>
            </a:endParaRPr>
          </a:p>
          <a:p>
            <a:pPr lvl="1" eaLnBrk="1" hangingPunct="1">
              <a:defRPr/>
            </a:pPr>
            <a:r>
              <a:rPr lang="en-US" kern="0" dirty="0">
                <a:solidFill>
                  <a:srgbClr val="0000CC"/>
                </a:solidFill>
              </a:rPr>
              <a:t>Dr. </a:t>
            </a:r>
            <a:r>
              <a:rPr lang="en-US" kern="0" dirty="0" err="1">
                <a:solidFill>
                  <a:srgbClr val="0000CC"/>
                </a:solidFill>
              </a:rPr>
              <a:t>Sergij</a:t>
            </a:r>
            <a:r>
              <a:rPr lang="en-US" kern="0" dirty="0">
                <a:solidFill>
                  <a:srgbClr val="0000CC"/>
                </a:solidFill>
              </a:rPr>
              <a:t> </a:t>
            </a:r>
            <a:r>
              <a:rPr lang="en-US" kern="0" dirty="0" err="1">
                <a:solidFill>
                  <a:srgbClr val="0000CC"/>
                </a:solidFill>
              </a:rPr>
              <a:t>Shiyanovskii</a:t>
            </a:r>
            <a:r>
              <a:rPr lang="en-US" kern="0" dirty="0">
                <a:solidFill>
                  <a:srgbClr val="0000CC"/>
                </a:solidFill>
              </a:rPr>
              <a:t>, AMLCI</a:t>
            </a:r>
          </a:p>
          <a:p>
            <a:pPr lvl="1" eaLnBrk="1" hangingPunct="1">
              <a:defRPr/>
            </a:pPr>
            <a:r>
              <a:rPr lang="en-US" kern="0" dirty="0">
                <a:solidFill>
                  <a:srgbClr val="0000CC"/>
                </a:solidFill>
              </a:rPr>
              <a:t>Dr. Hao Yu and Prof. Qi-Huo Wei, AMLCI, Physics and CPIP</a:t>
            </a:r>
          </a:p>
          <a:p>
            <a:pPr lvl="1" eaLnBrk="1" hangingPunct="1">
              <a:defRPr/>
            </a:pPr>
            <a:r>
              <a:rPr lang="en-US" kern="0" dirty="0">
                <a:solidFill>
                  <a:srgbClr val="0000CC"/>
                </a:solidFill>
              </a:rPr>
              <a:t>Miss </a:t>
            </a:r>
            <a:r>
              <a:rPr lang="en-US" altLang="en-US" dirty="0">
                <a:solidFill>
                  <a:srgbClr val="0000CC"/>
                </a:solidFill>
              </a:rPr>
              <a:t>Jess Krieger and Prof. Min-Ho Kim, Biological Sciences</a:t>
            </a:r>
            <a:endParaRPr lang="en-US" kern="0" dirty="0">
              <a:solidFill>
                <a:srgbClr val="0000CC"/>
              </a:solidFill>
            </a:endParaRPr>
          </a:p>
          <a:p>
            <a:pPr lvl="1" eaLnBrk="1" hangingPunct="1">
              <a:defRPr/>
            </a:pPr>
            <a:r>
              <a:rPr lang="en-US" kern="0" dirty="0">
                <a:solidFill>
                  <a:srgbClr val="0000CC"/>
                </a:solidFill>
              </a:rPr>
              <a:t>Mr. Robert Lastowski, REU student</a:t>
            </a:r>
            <a:endParaRPr lang="en-US" sz="2400" kern="0" dirty="0">
              <a:solidFill>
                <a:srgbClr val="0000CC"/>
              </a:solidFill>
            </a:endParaRPr>
          </a:p>
          <a:p>
            <a:pPr eaLnBrk="1" hangingPunct="1">
              <a:defRPr/>
            </a:pPr>
            <a:endParaRPr lang="en-US" sz="2400" kern="0" dirty="0">
              <a:solidFill>
                <a:srgbClr val="0000CC"/>
              </a:solidFill>
            </a:endParaRPr>
          </a:p>
          <a:p>
            <a:pPr eaLnBrk="1" hangingPunct="1">
              <a:defRPr/>
            </a:pPr>
            <a:r>
              <a:rPr lang="en-US" sz="2400" kern="0" dirty="0">
                <a:solidFill>
                  <a:srgbClr val="0000CC"/>
                </a:solidFill>
              </a:rPr>
              <a:t>Our colleagues: </a:t>
            </a:r>
            <a:endParaRPr lang="en-US" kern="0" dirty="0">
              <a:solidFill>
                <a:srgbClr val="0000CC"/>
              </a:solidFill>
            </a:endParaRPr>
          </a:p>
          <a:p>
            <a:pPr lvl="1" eaLnBrk="1" hangingPunct="1">
              <a:defRPr/>
            </a:pPr>
            <a:r>
              <a:rPr lang="en-US" kern="0" dirty="0">
                <a:solidFill>
                  <a:srgbClr val="0000CC"/>
                </a:solidFill>
              </a:rPr>
              <a:t>Prof. Igor </a:t>
            </a:r>
            <a:r>
              <a:rPr lang="en-US" kern="0" dirty="0" err="1">
                <a:solidFill>
                  <a:srgbClr val="0000CC"/>
                </a:solidFill>
              </a:rPr>
              <a:t>Aranson</a:t>
            </a:r>
            <a:r>
              <a:rPr lang="en-US" kern="0" dirty="0">
                <a:solidFill>
                  <a:srgbClr val="0000CC"/>
                </a:solidFill>
              </a:rPr>
              <a:t>, Department of Biomedical Engineering, Pennsylvania State University</a:t>
            </a:r>
          </a:p>
          <a:p>
            <a:pPr lvl="1" eaLnBrk="1" hangingPunct="1">
              <a:defRPr/>
            </a:pPr>
            <a:r>
              <a:rPr lang="en-US" kern="0" dirty="0">
                <a:solidFill>
                  <a:srgbClr val="0000CC"/>
                </a:solidFill>
              </a:rPr>
              <a:t>Mr. Kristian Thijssen and Prof. Julia M. Yeomans, The Rudolf </a:t>
            </a:r>
            <a:r>
              <a:rPr lang="en-US" kern="0" dirty="0" err="1">
                <a:solidFill>
                  <a:srgbClr val="0000CC"/>
                </a:solidFill>
              </a:rPr>
              <a:t>Peierls</a:t>
            </a:r>
            <a:r>
              <a:rPr lang="en-US" kern="0" dirty="0">
                <a:solidFill>
                  <a:srgbClr val="0000CC"/>
                </a:solidFill>
              </a:rPr>
              <a:t> Centre for Theoretical Physics, Clarendon Laboratory, University of Oxford, UK</a:t>
            </a:r>
          </a:p>
          <a:p>
            <a:pPr lvl="1" eaLnBrk="1" hangingPunct="1">
              <a:defRPr/>
            </a:pPr>
            <a:r>
              <a:rPr lang="en-US" kern="0" dirty="0">
                <a:solidFill>
                  <a:srgbClr val="0000CC"/>
                </a:solidFill>
              </a:rPr>
              <a:t>Dr. Amin Doostmohammadi, University of Oxford, now at The Niels Bohr Institute, University of Copenhagen, Denmark</a:t>
            </a:r>
          </a:p>
          <a:p>
            <a:pPr lvl="1" eaLnBrk="1" hangingPunct="1">
              <a:defRPr/>
            </a:pPr>
            <a:r>
              <a:rPr lang="en-US" kern="0" dirty="0">
                <a:solidFill>
                  <a:srgbClr val="0000CC"/>
                </a:solidFill>
              </a:rPr>
              <a:t>Dr. Mikhail M. Genkin, Cold Spring Harbor Laboratory</a:t>
            </a:r>
            <a:endParaRPr lang="en-US" sz="2400" kern="0" dirty="0">
              <a:solidFill>
                <a:srgbClr val="0000CC"/>
              </a:solidFill>
            </a:endParaRPr>
          </a:p>
          <a:p>
            <a:pPr eaLnBrk="1" hangingPunct="1">
              <a:defRPr/>
            </a:pPr>
            <a:endParaRPr lang="en-US" sz="2400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86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49B027C-8B7E-4B39-89BF-B53074E65067}"/>
              </a:ext>
            </a:extLst>
          </p:cNvPr>
          <p:cNvSpPr/>
          <p:nvPr/>
        </p:nvSpPr>
        <p:spPr>
          <a:xfrm>
            <a:off x="1294584" y="1858097"/>
            <a:ext cx="597217" cy="5972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24BBBA-C84C-4095-B45D-7ABF926CF54F}"/>
              </a:ext>
            </a:extLst>
          </p:cNvPr>
          <p:cNvSpPr/>
          <p:nvPr/>
        </p:nvSpPr>
        <p:spPr>
          <a:xfrm>
            <a:off x="7482986" y="2518667"/>
            <a:ext cx="999204" cy="9992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675DA0F-C8C7-4402-8B86-777FC17DE6D2}"/>
              </a:ext>
            </a:extLst>
          </p:cNvPr>
          <p:cNvGrpSpPr/>
          <p:nvPr/>
        </p:nvGrpSpPr>
        <p:grpSpPr>
          <a:xfrm rot="1194574">
            <a:off x="970218" y="1543919"/>
            <a:ext cx="2216528" cy="2216528"/>
            <a:chOff x="3049345" y="392013"/>
            <a:chExt cx="2955370" cy="295537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DD9AF7D-81ED-4FD4-8481-90440E269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3987405">
              <a:off x="3544065" y="747289"/>
              <a:ext cx="2285714" cy="2273016"/>
            </a:xfrm>
            <a:prstGeom prst="rect">
              <a:avLst/>
            </a:prstGeom>
          </p:spPr>
        </p:pic>
        <p:sp>
          <p:nvSpPr>
            <p:cNvPr id="29" name="Circle: Hollow 28">
              <a:extLst>
                <a:ext uri="{FF2B5EF4-FFF2-40B4-BE49-F238E27FC236}">
                  <a16:creationId xmlns:a16="http://schemas.microsoft.com/office/drawing/2014/main" id="{98499933-9928-47B8-AE92-CE63F4D64C77}"/>
                </a:ext>
              </a:extLst>
            </p:cNvPr>
            <p:cNvSpPr/>
            <p:nvPr/>
          </p:nvSpPr>
          <p:spPr>
            <a:xfrm>
              <a:off x="3049345" y="392013"/>
              <a:ext cx="2955370" cy="2955370"/>
            </a:xfrm>
            <a:prstGeom prst="donu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D98A6FB-D34C-45FF-B300-65595D8F850E}"/>
                </a:ext>
              </a:extLst>
            </p:cNvPr>
            <p:cNvSpPr/>
            <p:nvPr/>
          </p:nvSpPr>
          <p:spPr>
            <a:xfrm>
              <a:off x="4339028" y="1637253"/>
              <a:ext cx="122659" cy="122659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AF81CE9-5324-4B5A-B5D9-B12811EDF151}"/>
                </a:ext>
              </a:extLst>
            </p:cNvPr>
            <p:cNvSpPr/>
            <p:nvPr/>
          </p:nvSpPr>
          <p:spPr>
            <a:xfrm>
              <a:off x="4577788" y="1947133"/>
              <a:ext cx="122659" cy="122659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1F6D59-A3DF-4B0C-81FE-E4FE09791BFC}"/>
              </a:ext>
            </a:extLst>
          </p:cNvPr>
          <p:cNvGrpSpPr/>
          <p:nvPr/>
        </p:nvGrpSpPr>
        <p:grpSpPr>
          <a:xfrm rot="20649546">
            <a:off x="6023564" y="1431670"/>
            <a:ext cx="2725398" cy="2725398"/>
            <a:chOff x="5643031" y="12152"/>
            <a:chExt cx="3633864" cy="36338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E2B7D6-5673-4F9A-8A2D-E345364E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6393461" y="587749"/>
              <a:ext cx="2412698" cy="2808356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D621712-F5B1-4E16-A329-2700413633E2}"/>
                </a:ext>
              </a:extLst>
            </p:cNvPr>
            <p:cNvSpPr/>
            <p:nvPr/>
          </p:nvSpPr>
          <p:spPr>
            <a:xfrm>
              <a:off x="7394143" y="1330973"/>
              <a:ext cx="143529" cy="12265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1A43B57-5A2D-48AC-A645-9DF976DE204B}"/>
                </a:ext>
              </a:extLst>
            </p:cNvPr>
            <p:cNvSpPr/>
            <p:nvPr/>
          </p:nvSpPr>
          <p:spPr>
            <a:xfrm>
              <a:off x="7388199" y="2184413"/>
              <a:ext cx="143529" cy="12265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7" name="Circle: Hollow 36">
              <a:extLst>
                <a:ext uri="{FF2B5EF4-FFF2-40B4-BE49-F238E27FC236}">
                  <a16:creationId xmlns:a16="http://schemas.microsoft.com/office/drawing/2014/main" id="{FE090388-83D1-4120-AD10-BDF97A7D4591}"/>
                </a:ext>
              </a:extLst>
            </p:cNvPr>
            <p:cNvSpPr/>
            <p:nvPr/>
          </p:nvSpPr>
          <p:spPr>
            <a:xfrm>
              <a:off x="5643031" y="12152"/>
              <a:ext cx="3633864" cy="3633864"/>
            </a:xfrm>
            <a:prstGeom prst="donu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E8933E91-A9D6-44B5-978A-3A7AF4A5B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58" y="0"/>
            <a:ext cx="9014312" cy="9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Core splitting of +1 radial and circular defects into pairs of +1/2s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4DEB69-BD14-4974-8B34-4D08F813978C}"/>
              </a:ext>
            </a:extLst>
          </p:cNvPr>
          <p:cNvSpPr/>
          <p:nvPr/>
        </p:nvSpPr>
        <p:spPr>
          <a:xfrm>
            <a:off x="2288535" y="980070"/>
            <a:ext cx="434086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Balance of elasticity, surface anchoring and activity: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D0413D3-9145-4489-8005-D2AD1440E3D2}"/>
              </a:ext>
            </a:extLst>
          </p:cNvPr>
          <p:cNvSpPr/>
          <p:nvPr/>
        </p:nvSpPr>
        <p:spPr>
          <a:xfrm rot="4605186">
            <a:off x="1776208" y="3240260"/>
            <a:ext cx="667871" cy="128595"/>
          </a:xfrm>
          <a:prstGeom prst="rightArrow">
            <a:avLst>
              <a:gd name="adj1" fmla="val 50000"/>
              <a:gd name="adj2" fmla="val 193089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9AD8622F-FE85-4436-B7BB-680D0A8A1E42}"/>
              </a:ext>
            </a:extLst>
          </p:cNvPr>
          <p:cNvSpPr/>
          <p:nvPr/>
        </p:nvSpPr>
        <p:spPr>
          <a:xfrm rot="4605186" flipH="1" flipV="1">
            <a:off x="1424346" y="1980473"/>
            <a:ext cx="667871" cy="128595"/>
          </a:xfrm>
          <a:prstGeom prst="rightArrow">
            <a:avLst>
              <a:gd name="adj1" fmla="val 50000"/>
              <a:gd name="adj2" fmla="val 193089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2D88F3B8-8A1F-44D3-AE88-BE2475D150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492195"/>
              </p:ext>
            </p:extLst>
          </p:nvPr>
        </p:nvGraphicFramePr>
        <p:xfrm>
          <a:off x="144723" y="1704937"/>
          <a:ext cx="1388269" cy="575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838" name="Equation" r:id="rId5" imgW="1168200" imgH="431640" progId="Equation.DSMT4">
                  <p:embed/>
                </p:oleObj>
              </mc:Choice>
              <mc:Fallback>
                <p:oleObj name="Equation" r:id="rId5" imgW="1168200" imgH="43164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2D88F3B8-8A1F-44D3-AE88-BE2475D150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23" y="1704937"/>
                        <a:ext cx="1388269" cy="5750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4B79F34F-5CED-47DC-A18C-18CF6C18F1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187718"/>
              </p:ext>
            </p:extLst>
          </p:nvPr>
        </p:nvGraphicFramePr>
        <p:xfrm>
          <a:off x="2174375" y="1510374"/>
          <a:ext cx="1539479" cy="339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839" name="Equation" r:id="rId7" imgW="1295280" imgH="253800" progId="Equation.DSMT4">
                  <p:embed/>
                </p:oleObj>
              </mc:Choice>
              <mc:Fallback>
                <p:oleObj name="Equation" r:id="rId7" imgW="1295280" imgH="25380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4B79F34F-5CED-47DC-A18C-18CF6C18F1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375" y="1510374"/>
                        <a:ext cx="1539479" cy="3393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Arrow: Right 42">
            <a:extLst>
              <a:ext uri="{FF2B5EF4-FFF2-40B4-BE49-F238E27FC236}">
                <a16:creationId xmlns:a16="http://schemas.microsoft.com/office/drawing/2014/main" id="{395EF40B-4E26-4D02-A2E2-9B3928AB4E87}"/>
              </a:ext>
            </a:extLst>
          </p:cNvPr>
          <p:cNvSpPr/>
          <p:nvPr/>
        </p:nvSpPr>
        <p:spPr>
          <a:xfrm rot="4605186">
            <a:off x="7164821" y="3514359"/>
            <a:ext cx="667871" cy="128595"/>
          </a:xfrm>
          <a:prstGeom prst="rightArrow">
            <a:avLst>
              <a:gd name="adj1" fmla="val 50000"/>
              <a:gd name="adj2" fmla="val 193089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604E5811-6BEE-494F-882E-DF6B4A9C91B1}"/>
              </a:ext>
            </a:extLst>
          </p:cNvPr>
          <p:cNvSpPr/>
          <p:nvPr/>
        </p:nvSpPr>
        <p:spPr>
          <a:xfrm rot="4605186" flipH="1" flipV="1">
            <a:off x="6719778" y="1891392"/>
            <a:ext cx="667871" cy="128595"/>
          </a:xfrm>
          <a:prstGeom prst="rightArrow">
            <a:avLst>
              <a:gd name="adj1" fmla="val 50000"/>
              <a:gd name="adj2" fmla="val 193089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1441791A-AE7E-4FC9-943F-65D7475F4078}"/>
              </a:ext>
            </a:extLst>
          </p:cNvPr>
          <p:cNvSpPr/>
          <p:nvPr/>
        </p:nvSpPr>
        <p:spPr>
          <a:xfrm rot="4605186" flipH="1" flipV="1">
            <a:off x="2137861" y="3120792"/>
            <a:ext cx="655410" cy="128899"/>
          </a:xfrm>
          <a:prstGeom prst="rightArrow">
            <a:avLst>
              <a:gd name="adj1" fmla="val 50000"/>
              <a:gd name="adj2" fmla="val 19308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DBBC67DB-92E5-4EC6-B4A7-9C5B207086E4}"/>
              </a:ext>
            </a:extLst>
          </p:cNvPr>
          <p:cNvSpPr/>
          <p:nvPr/>
        </p:nvSpPr>
        <p:spPr>
          <a:xfrm rot="4605186">
            <a:off x="1763088" y="1935835"/>
            <a:ext cx="667871" cy="99721"/>
          </a:xfrm>
          <a:prstGeom prst="rightArrow">
            <a:avLst>
              <a:gd name="adj1" fmla="val 50000"/>
              <a:gd name="adj2" fmla="val 19308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310CCF26-3E8D-486A-83FC-0A5792F3F5A1}"/>
              </a:ext>
            </a:extLst>
          </p:cNvPr>
          <p:cNvSpPr/>
          <p:nvPr/>
        </p:nvSpPr>
        <p:spPr>
          <a:xfrm rot="4605186" flipH="1" flipV="1">
            <a:off x="7471207" y="3424134"/>
            <a:ext cx="655410" cy="113195"/>
          </a:xfrm>
          <a:prstGeom prst="rightArrow">
            <a:avLst>
              <a:gd name="adj1" fmla="val 50000"/>
              <a:gd name="adj2" fmla="val 19308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0DA9A875-C64C-456D-8C39-C8A1B344964B}"/>
              </a:ext>
            </a:extLst>
          </p:cNvPr>
          <p:cNvSpPr/>
          <p:nvPr/>
        </p:nvSpPr>
        <p:spPr>
          <a:xfrm rot="4605186">
            <a:off x="7043948" y="1831162"/>
            <a:ext cx="667871" cy="99721"/>
          </a:xfrm>
          <a:prstGeom prst="rightArrow">
            <a:avLst>
              <a:gd name="adj1" fmla="val 50000"/>
              <a:gd name="adj2" fmla="val 19308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E9280D-DFF8-4B06-B128-B0748C472876}"/>
              </a:ext>
            </a:extLst>
          </p:cNvPr>
          <p:cNvGrpSpPr/>
          <p:nvPr/>
        </p:nvGrpSpPr>
        <p:grpSpPr>
          <a:xfrm>
            <a:off x="1389834" y="1252009"/>
            <a:ext cx="1397794" cy="2764631"/>
            <a:chOff x="2444750" y="1562100"/>
            <a:chExt cx="1863725" cy="3686175"/>
          </a:xfrm>
        </p:grpSpPr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F91AECE2-59DE-487F-B1E8-7E348A4AF4B3}"/>
                </a:ext>
              </a:extLst>
            </p:cNvPr>
            <p:cNvSpPr/>
            <p:nvPr/>
          </p:nvSpPr>
          <p:spPr>
            <a:xfrm rot="4605186" flipH="1" flipV="1">
              <a:off x="3169444" y="4132624"/>
              <a:ext cx="890494" cy="171460"/>
            </a:xfrm>
            <a:prstGeom prst="rightArrow">
              <a:avLst>
                <a:gd name="adj1" fmla="val 50000"/>
                <a:gd name="adj2" fmla="val 193089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589D0506-A437-4337-988B-3CEDD5292900}"/>
                </a:ext>
              </a:extLst>
            </p:cNvPr>
            <p:cNvSpPr/>
            <p:nvPr/>
          </p:nvSpPr>
          <p:spPr>
            <a:xfrm rot="4605186">
              <a:off x="2700393" y="2454639"/>
              <a:ext cx="890494" cy="132961"/>
            </a:xfrm>
            <a:prstGeom prst="rightArrow">
              <a:avLst>
                <a:gd name="adj1" fmla="val 50000"/>
                <a:gd name="adj2" fmla="val 193089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graphicFrame>
          <p:nvGraphicFramePr>
            <p:cNvPr id="51" name="Object 50">
              <a:extLst>
                <a:ext uri="{FF2B5EF4-FFF2-40B4-BE49-F238E27FC236}">
                  <a16:creationId xmlns:a16="http://schemas.microsoft.com/office/drawing/2014/main" id="{5F47DB3F-BC21-43D0-9079-9446591B4C7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44750" y="1562100"/>
            <a:ext cx="1006475" cy="547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3840" name="Equation" r:id="rId9" imgW="419040" imgH="228600" progId="Equation.DSMT4">
                    <p:embed/>
                  </p:oleObj>
                </mc:Choice>
                <mc:Fallback>
                  <p:oleObj name="Equation" r:id="rId9" imgW="419040" imgH="228600" progId="Equation.DSMT4">
                    <p:embed/>
                    <p:pic>
                      <p:nvPicPr>
                        <p:cNvPr id="51" name="Object 50">
                          <a:extLst>
                            <a:ext uri="{FF2B5EF4-FFF2-40B4-BE49-F238E27FC236}">
                              <a16:creationId xmlns:a16="http://schemas.microsoft.com/office/drawing/2014/main" id="{5F47DB3F-BC21-43D0-9079-9446591B4C7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4750" y="1562100"/>
                          <a:ext cx="1006475" cy="5476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51">
              <a:extLst>
                <a:ext uri="{FF2B5EF4-FFF2-40B4-BE49-F238E27FC236}">
                  <a16:creationId xmlns:a16="http://schemas.microsoft.com/office/drawing/2014/main" id="{FA132D68-D8E6-4A73-9B63-112A6B05E3D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02000" y="4700588"/>
            <a:ext cx="1006475" cy="547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3841" name="Equation" r:id="rId11" imgW="419040" imgH="228600" progId="Equation.DSMT4">
                    <p:embed/>
                  </p:oleObj>
                </mc:Choice>
                <mc:Fallback>
                  <p:oleObj name="Equation" r:id="rId11" imgW="419040" imgH="228600" progId="Equation.DSMT4">
                    <p:embed/>
                    <p:pic>
                      <p:nvPicPr>
                        <p:cNvPr id="52" name="Object 51">
                          <a:extLst>
                            <a:ext uri="{FF2B5EF4-FFF2-40B4-BE49-F238E27FC236}">
                              <a16:creationId xmlns:a16="http://schemas.microsoft.com/office/drawing/2014/main" id="{FA132D68-D8E6-4A73-9B63-112A6B05E3D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2000" y="4700588"/>
                          <a:ext cx="1006475" cy="54768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60A7BE9A-F418-46CE-94EB-F38FF97581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268136"/>
              </p:ext>
            </p:extLst>
          </p:nvPr>
        </p:nvGraphicFramePr>
        <p:xfrm>
          <a:off x="5393940" y="1513750"/>
          <a:ext cx="1388269" cy="575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842" name="Equation" r:id="rId13" imgW="1168200" imgH="431640" progId="Equation.DSMT4">
                  <p:embed/>
                </p:oleObj>
              </mc:Choice>
              <mc:Fallback>
                <p:oleObj name="Equation" r:id="rId13" imgW="1168200" imgH="431640" progId="Equation.DSMT4">
                  <p:embed/>
                  <p:pic>
                    <p:nvPicPr>
                      <p:cNvPr id="53" name="Object 52">
                        <a:extLst>
                          <a:ext uri="{FF2B5EF4-FFF2-40B4-BE49-F238E27FC236}">
                            <a16:creationId xmlns:a16="http://schemas.microsoft.com/office/drawing/2014/main" id="{60A7BE9A-F418-46CE-94EB-F38FF97581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3940" y="1513750"/>
                        <a:ext cx="1388269" cy="5750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76B46149-DA97-4F63-B48C-BF861E3338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713752"/>
              </p:ext>
            </p:extLst>
          </p:nvPr>
        </p:nvGraphicFramePr>
        <p:xfrm>
          <a:off x="7411935" y="1562762"/>
          <a:ext cx="1541859" cy="339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843" name="Equation" r:id="rId15" imgW="1295280" imgH="253800" progId="Equation.DSMT4">
                  <p:embed/>
                </p:oleObj>
              </mc:Choice>
              <mc:Fallback>
                <p:oleObj name="Equation" r:id="rId15" imgW="1295280" imgH="253800" progId="Equation.DSMT4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76B46149-DA97-4F63-B48C-BF861E3338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1935" y="1562762"/>
                        <a:ext cx="1541859" cy="3393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D72D5-2C67-443A-8C97-8D28E2F37492}"/>
              </a:ext>
            </a:extLst>
          </p:cNvPr>
          <p:cNvGrpSpPr/>
          <p:nvPr/>
        </p:nvGrpSpPr>
        <p:grpSpPr>
          <a:xfrm>
            <a:off x="6721841" y="1213908"/>
            <a:ext cx="1394222" cy="3205692"/>
            <a:chOff x="8493125" y="1511300"/>
            <a:chExt cx="1858963" cy="4274256"/>
          </a:xfrm>
        </p:grpSpPr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7B29922D-D732-4635-B6D0-032016A3B19D}"/>
                </a:ext>
              </a:extLst>
            </p:cNvPr>
            <p:cNvSpPr/>
            <p:nvPr/>
          </p:nvSpPr>
          <p:spPr>
            <a:xfrm rot="4605186" flipH="1" flipV="1">
              <a:off x="8698606" y="2375544"/>
              <a:ext cx="890494" cy="171460"/>
            </a:xfrm>
            <a:prstGeom prst="rightArrow">
              <a:avLst>
                <a:gd name="adj1" fmla="val 50000"/>
                <a:gd name="adj2" fmla="val 193089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554AD3E6-F98E-4CF3-918F-9305BC7786B6}"/>
                </a:ext>
              </a:extLst>
            </p:cNvPr>
            <p:cNvSpPr/>
            <p:nvPr/>
          </p:nvSpPr>
          <p:spPr>
            <a:xfrm rot="4605186">
              <a:off x="9274086" y="4543167"/>
              <a:ext cx="890494" cy="132961"/>
            </a:xfrm>
            <a:prstGeom prst="rightArrow">
              <a:avLst>
                <a:gd name="adj1" fmla="val 50000"/>
                <a:gd name="adj2" fmla="val 193089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graphicFrame>
          <p:nvGraphicFramePr>
            <p:cNvPr id="55" name="Object 54">
              <a:extLst>
                <a:ext uri="{FF2B5EF4-FFF2-40B4-BE49-F238E27FC236}">
                  <a16:creationId xmlns:a16="http://schemas.microsoft.com/office/drawing/2014/main" id="{C3F4ECAE-80D1-4111-B5CA-9DC9B8D5CD8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493125" y="1511300"/>
            <a:ext cx="1006475" cy="547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3844" name="Equation" r:id="rId17" imgW="419040" imgH="228600" progId="Equation.DSMT4">
                    <p:embed/>
                  </p:oleObj>
                </mc:Choice>
                <mc:Fallback>
                  <p:oleObj name="Equation" r:id="rId17" imgW="419040" imgH="228600" progId="Equation.DSMT4">
                    <p:embed/>
                    <p:pic>
                      <p:nvPicPr>
                        <p:cNvPr id="55" name="Object 54">
                          <a:extLst>
                            <a:ext uri="{FF2B5EF4-FFF2-40B4-BE49-F238E27FC236}">
                              <a16:creationId xmlns:a16="http://schemas.microsoft.com/office/drawing/2014/main" id="{C3F4ECAE-80D1-4111-B5CA-9DC9B8D5CD8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93125" y="1511300"/>
                          <a:ext cx="1006475" cy="54768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55">
              <a:extLst>
                <a:ext uri="{FF2B5EF4-FFF2-40B4-BE49-F238E27FC236}">
                  <a16:creationId xmlns:a16="http://schemas.microsoft.com/office/drawing/2014/main" id="{2E41258D-8C9F-4801-9307-F49BA642604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8561221"/>
                </p:ext>
              </p:extLst>
            </p:nvPr>
          </p:nvGraphicFramePr>
          <p:xfrm>
            <a:off x="9345613" y="5237869"/>
            <a:ext cx="1006475" cy="547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3845" name="Equation" r:id="rId19" imgW="419040" imgH="228600" progId="Equation.DSMT4">
                    <p:embed/>
                  </p:oleObj>
                </mc:Choice>
                <mc:Fallback>
                  <p:oleObj name="Equation" r:id="rId19" imgW="419040" imgH="228600" progId="Equation.DSMT4">
                    <p:embed/>
                    <p:pic>
                      <p:nvPicPr>
                        <p:cNvPr id="56" name="Object 55">
                          <a:extLst>
                            <a:ext uri="{FF2B5EF4-FFF2-40B4-BE49-F238E27FC236}">
                              <a16:creationId xmlns:a16="http://schemas.microsoft.com/office/drawing/2014/main" id="{2E41258D-8C9F-4801-9307-F49BA642604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45613" y="5237869"/>
                          <a:ext cx="1006475" cy="54768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A310D1C-4C92-4B58-A07B-FFF18B2A08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290463"/>
              </p:ext>
            </p:extLst>
          </p:nvPr>
        </p:nvGraphicFramePr>
        <p:xfrm>
          <a:off x="2845052" y="2045698"/>
          <a:ext cx="3708797" cy="496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846" name="Equation" r:id="rId21" imgW="2679480" imgH="355320" progId="Equation.DSMT4">
                  <p:embed/>
                </p:oleObj>
              </mc:Choice>
              <mc:Fallback>
                <p:oleObj name="Equation" r:id="rId21" imgW="2679480" imgH="3553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A310D1C-4C92-4B58-A07B-FFF18B2A08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5052" y="2045698"/>
                        <a:ext cx="3708797" cy="4964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8CB174E5-46DA-4A7A-9762-5F27E89E4AD8}"/>
              </a:ext>
            </a:extLst>
          </p:cNvPr>
          <p:cNvGrpSpPr/>
          <p:nvPr/>
        </p:nvGrpSpPr>
        <p:grpSpPr>
          <a:xfrm>
            <a:off x="533400" y="2574794"/>
            <a:ext cx="8420394" cy="2796982"/>
            <a:chOff x="863208" y="3325815"/>
            <a:chExt cx="11227192" cy="3729307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16F6FC5-B0AC-43EE-B85A-146E3D202205}"/>
                </a:ext>
              </a:extLst>
            </p:cNvPr>
            <p:cNvSpPr/>
            <p:nvPr/>
          </p:nvSpPr>
          <p:spPr>
            <a:xfrm>
              <a:off x="863208" y="5824016"/>
              <a:ext cx="11227192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" panose="02020603050405020304" pitchFamily="18" charset="0"/>
                  <a:ea typeface="Times New Roman" panose="02020603050405020304" pitchFamily="18" charset="0"/>
                  <a:cs typeface="Times New Roman" pitchFamily="18" charset="0"/>
                </a:rPr>
                <a:t>The experiment suggests that the cells are “pushers”; allows one to estimate tissue parameters such as the anchoring strength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" panose="02020603050405020304" pitchFamily="18" charset="0"/>
                  <a:ea typeface="Times New Roman" panose="02020603050405020304" pitchFamily="18" charset="0"/>
                  <a:cs typeface="Times New Roman" pitchFamily="18" charset="0"/>
                </a:rPr>
                <a:t>W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" panose="02020603050405020304" pitchFamily="18" charset="0"/>
                  <a:ea typeface="Times New Roman" panose="02020603050405020304" pitchFamily="18" charset="0"/>
                  <a:cs typeface="Times New Roman" pitchFamily="18" charset="0"/>
                </a:rPr>
                <a:t>, elastic modulus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" panose="02020603050405020304" pitchFamily="18" charset="0"/>
                  <a:ea typeface="Times New Roman" panose="02020603050405020304" pitchFamily="18" charset="0"/>
                  <a:cs typeface="Times New Roman" pitchFamily="18" charset="0"/>
                </a:rPr>
                <a:t> K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" panose="02020603050405020304" pitchFamily="18" charset="0"/>
                  <a:ea typeface="Times New Roman" panose="02020603050405020304" pitchFamily="18" charset="0"/>
                  <a:cs typeface="Times New Roman" pitchFamily="18" charset="0"/>
                </a:rPr>
                <a:t>and the active force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" panose="02020603050405020304" pitchFamily="18" charset="0"/>
                  <a:ea typeface="Times New Roman" panose="02020603050405020304" pitchFamily="18" charset="0"/>
                  <a:cs typeface="Times New Roman" pitchFamily="18" charset="0"/>
                </a:rPr>
                <a:t>f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" panose="02020603050405020304" pitchFamily="18" charset="0"/>
                  <a:ea typeface="Times New Roman" panose="02020603050405020304" pitchFamily="18" charset="0"/>
                  <a:cs typeface="Times New Roman" pitchFamily="18" charset="0"/>
                </a:rPr>
                <a:t>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" panose="02020603050405020304" pitchFamily="18" charset="0"/>
                  <a:ea typeface="Times New Roman" panose="02020603050405020304" pitchFamily="18" charset="0"/>
                  <a:cs typeface="Times New Roman" pitchFamily="18" charset="0"/>
                </a:rPr>
                <a:t> from the defect dynamics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Times New Roman" pitchFamily="18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264495A-13E8-4204-B7BE-7E6C0F401407}"/>
                </a:ext>
              </a:extLst>
            </p:cNvPr>
            <p:cNvGrpSpPr/>
            <p:nvPr/>
          </p:nvGrpSpPr>
          <p:grpSpPr>
            <a:xfrm>
              <a:off x="3958402" y="3325815"/>
              <a:ext cx="4943475" cy="1601741"/>
              <a:chOff x="3958402" y="3325815"/>
              <a:chExt cx="4943475" cy="1601741"/>
            </a:xfrm>
          </p:grpSpPr>
          <p:graphicFrame>
            <p:nvGraphicFramePr>
              <p:cNvPr id="42" name="Object 41">
                <a:extLst>
                  <a:ext uri="{FF2B5EF4-FFF2-40B4-BE49-F238E27FC236}">
                    <a16:creationId xmlns:a16="http://schemas.microsoft.com/office/drawing/2014/main" id="{37F3F5DC-BF17-4C01-A186-E48C0B239B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67299" y="3828109"/>
              <a:ext cx="4368800" cy="444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847" name="Equation" r:id="rId23" imgW="2514600" imgH="253800" progId="Equation.DSMT4">
                      <p:embed/>
                    </p:oleObj>
                  </mc:Choice>
                  <mc:Fallback>
                    <p:oleObj name="Equation" r:id="rId23" imgW="2514600" imgH="253800" progId="Equation.DSMT4">
                      <p:embed/>
                      <p:pic>
                        <p:nvPicPr>
                          <p:cNvPr id="42" name="Object 41">
                            <a:extLst>
                              <a:ext uri="{FF2B5EF4-FFF2-40B4-BE49-F238E27FC236}">
                                <a16:creationId xmlns:a16="http://schemas.microsoft.com/office/drawing/2014/main" id="{37F3F5DC-BF17-4C01-A186-E48C0B239B4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67299" y="3828109"/>
                            <a:ext cx="4368800" cy="4445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7" name="Object 56">
                <a:extLst>
                  <a:ext uri="{FF2B5EF4-FFF2-40B4-BE49-F238E27FC236}">
                    <a16:creationId xmlns:a16="http://schemas.microsoft.com/office/drawing/2014/main" id="{EE9F3884-C7C9-4B95-B82B-75B86BE942F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58402" y="3325815"/>
              <a:ext cx="4943475" cy="4159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848" name="Equation" r:id="rId25" imgW="2895480" imgH="241200" progId="Equation.DSMT4">
                      <p:embed/>
                    </p:oleObj>
                  </mc:Choice>
                  <mc:Fallback>
                    <p:oleObj name="Equation" r:id="rId25" imgW="2895480" imgH="241200" progId="Equation.DSMT4">
                      <p:embed/>
                      <p:pic>
                        <p:nvPicPr>
                          <p:cNvPr id="57" name="Object 56">
                            <a:extLst>
                              <a:ext uri="{FF2B5EF4-FFF2-40B4-BE49-F238E27FC236}">
                                <a16:creationId xmlns:a16="http://schemas.microsoft.com/office/drawing/2014/main" id="{EE9F3884-C7C9-4B95-B82B-75B86BE942F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58402" y="3325815"/>
                            <a:ext cx="4943475" cy="41592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77781091-A36F-4FE2-B75F-AF06E309641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67299" y="4406856"/>
              <a:ext cx="4757738" cy="520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33849" name="Equation" r:id="rId27" imgW="2222280" imgH="241200" progId="Equation.DSMT4">
                      <p:embed/>
                    </p:oleObj>
                  </mc:Choice>
                  <mc:Fallback>
                    <p:oleObj name="Equation" r:id="rId27" imgW="2222280" imgH="241200" progId="Equation.DSMT4">
                      <p:embed/>
                      <p:pic>
                        <p:nvPicPr>
                          <p:cNvPr id="6" name="Object 5">
                            <a:extLst>
                              <a:ext uri="{FF2B5EF4-FFF2-40B4-BE49-F238E27FC236}">
                                <a16:creationId xmlns:a16="http://schemas.microsoft.com/office/drawing/2014/main" id="{77781091-A36F-4FE2-B75F-AF06E309641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67299" y="4406856"/>
                            <a:ext cx="4757738" cy="52070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8" name="Rectangle 120">
            <a:extLst>
              <a:ext uri="{FF2B5EF4-FFF2-40B4-BE49-F238E27FC236}">
                <a16:creationId xmlns:a16="http://schemas.microsoft.com/office/drawing/2014/main" id="{2F9C8117-957D-4A8A-B3AE-689F25661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9105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T. Turiv, J. Krieger, G. Babakhanova et al,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Science Advances</a:t>
            </a:r>
            <a:r>
              <a:rPr lang="en-US" sz="1600" i="1" dirty="0">
                <a:solidFill>
                  <a:srgbClr val="0000CC"/>
                </a:solidFill>
                <a:latin typeface="Times New Roman"/>
                <a:cs typeface="Arial" charset="0"/>
              </a:rPr>
              <a:t>, </a:t>
            </a:r>
            <a:r>
              <a:rPr lang="en-US" sz="1600" dirty="0">
                <a:solidFill>
                  <a:srgbClr val="0000CC"/>
                </a:solidFill>
                <a:latin typeface="Times New Roman"/>
                <a:cs typeface="Arial" charset="0"/>
              </a:rPr>
              <a:t>accepted (March 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2020)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261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Shape 8"/>
          <p:cNvSpPr txBox="1"/>
          <p:nvPr/>
        </p:nvSpPr>
        <p:spPr>
          <a:xfrm>
            <a:off x="14059859" y="1383442"/>
            <a:ext cx="277232" cy="2877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829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Verdana"/>
                <a:cs typeface="Times New Roman" pitchFamily="18" charset="0"/>
              </a:rPr>
              <a:t>c</a:t>
            </a:r>
            <a:endParaRPr kumimoji="0" lang="en-US" sz="127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1032" name="TextShape 10"/>
          <p:cNvSpPr txBox="1"/>
          <p:nvPr/>
        </p:nvSpPr>
        <p:spPr>
          <a:xfrm>
            <a:off x="15299894" y="-1233014"/>
            <a:ext cx="263191" cy="2877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829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Verdana"/>
                <a:cs typeface="Times New Roman" pitchFamily="18" charset="0"/>
              </a:rPr>
              <a:t>b</a:t>
            </a:r>
            <a:endParaRPr kumimoji="0" lang="en-US" sz="127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1034" name="TextShape 12"/>
          <p:cNvSpPr txBox="1"/>
          <p:nvPr/>
        </p:nvSpPr>
        <p:spPr>
          <a:xfrm>
            <a:off x="12715152" y="-1233014"/>
            <a:ext cx="274294" cy="2877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829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Verdana"/>
                <a:cs typeface="Times New Roman" pitchFamily="18" charset="0"/>
              </a:rPr>
              <a:t>a</a:t>
            </a:r>
            <a:endParaRPr kumimoji="0" lang="en-US" sz="127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270364" y="-381000"/>
            <a:ext cx="9014312" cy="9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Alignment of human dermal fibroblast cells by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smectic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elastomers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457201" y="609600"/>
            <a:ext cx="8540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CC"/>
                </a:solidFill>
                <a:latin typeface="Times" panose="02020603050405020304" pitchFamily="18" charset="0"/>
                <a:ea typeface="Times New Roman" panose="02020603050405020304" pitchFamily="18" charset="0"/>
              </a:rPr>
              <a:t>A f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ree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surface of 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smectic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A develops undulations associated with the hybrid character of alignment and the requirement of layers equidistance (a); a mixture of a reactive monomer RM82,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smectic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A 8OCB and 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photoinitiator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Irgacure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651 can be polymerized in this undulated state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b,c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) with nanogrooves amplitude reaching 25-30 nm (d)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66" name="Rectangle 120">
            <a:extLst>
              <a:ext uri="{FF2B5EF4-FFF2-40B4-BE49-F238E27FC236}">
                <a16:creationId xmlns:a16="http://schemas.microsoft.com/office/drawing/2014/main" id="{ADA62243-21D3-4FD9-A0D3-775742963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9105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G. Babakhanova, J. Krieger et al,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J. Biomed. Mater. Rec, </a:t>
            </a:r>
            <a:r>
              <a:rPr lang="pt-BR" sz="1600" dirty="0">
                <a:solidFill>
                  <a:srgbClr val="0000CC"/>
                </a:solidFill>
              </a:rPr>
              <a:t>DOI: 10.1002/jbm.a.36896</a:t>
            </a:r>
            <a:r>
              <a:rPr lang="en-US" sz="1600" dirty="0">
                <a:solidFill>
                  <a:srgbClr val="0000CC"/>
                </a:solidFill>
                <a:latin typeface="Times New Roman"/>
                <a:cs typeface="Arial" charset="0"/>
              </a:rPr>
              <a:t> (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Arial" charset="0"/>
              </a:rPr>
              <a:t>2020)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118D85AE-3E1F-4295-8E6D-5D270FE8723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71" y="1816675"/>
            <a:ext cx="6859429" cy="412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602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Shape 8"/>
          <p:cNvSpPr txBox="1"/>
          <p:nvPr/>
        </p:nvSpPr>
        <p:spPr>
          <a:xfrm>
            <a:off x="14059859" y="1383442"/>
            <a:ext cx="277232" cy="2877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829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Verdana"/>
                <a:cs typeface="Times New Roman" pitchFamily="18" charset="0"/>
              </a:rPr>
              <a:t>c</a:t>
            </a:r>
            <a:endParaRPr kumimoji="0" lang="en-US" sz="127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1032" name="TextShape 10"/>
          <p:cNvSpPr txBox="1"/>
          <p:nvPr/>
        </p:nvSpPr>
        <p:spPr>
          <a:xfrm>
            <a:off x="15299894" y="-1233014"/>
            <a:ext cx="263191" cy="2877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829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Verdana"/>
                <a:cs typeface="Times New Roman" pitchFamily="18" charset="0"/>
              </a:rPr>
              <a:t>b</a:t>
            </a:r>
            <a:endParaRPr kumimoji="0" lang="en-US" sz="127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1034" name="TextShape 12"/>
          <p:cNvSpPr txBox="1"/>
          <p:nvPr/>
        </p:nvSpPr>
        <p:spPr>
          <a:xfrm>
            <a:off x="12715152" y="-1233014"/>
            <a:ext cx="274294" cy="2877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829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Verdana"/>
                <a:cs typeface="Times New Roman" pitchFamily="18" charset="0"/>
              </a:rPr>
              <a:t>a</a:t>
            </a:r>
            <a:endParaRPr kumimoji="0" lang="en-US" sz="127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270364" y="-381000"/>
            <a:ext cx="9014312" cy="9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Alignment of human dermal fibroblast cells by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smectic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elastomers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327660" y="638392"/>
            <a:ext cx="8540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CC"/>
                </a:solidFill>
              </a:rPr>
              <a:t>Fluorescent microscopy images of </a:t>
            </a:r>
            <a:r>
              <a:rPr lang="en-US" sz="1600" dirty="0" err="1">
                <a:solidFill>
                  <a:srgbClr val="0000CC"/>
                </a:solidFill>
              </a:rPr>
              <a:t>hDF</a:t>
            </a:r>
            <a:r>
              <a:rPr lang="en-US" sz="1600" dirty="0">
                <a:solidFill>
                  <a:srgbClr val="0000CC"/>
                </a:solidFill>
              </a:rPr>
              <a:t> grown on substrate </a:t>
            </a:r>
            <a:r>
              <a:rPr lang="en-US" sz="1600" b="1" dirty="0" err="1">
                <a:solidFill>
                  <a:srgbClr val="0000CC"/>
                </a:solidFill>
              </a:rPr>
              <a:t>a,b</a:t>
            </a:r>
            <a:r>
              <a:rPr lang="en-US" sz="1600" b="1" dirty="0">
                <a:solidFill>
                  <a:srgbClr val="0000CC"/>
                </a:solidFill>
              </a:rPr>
              <a:t>)</a:t>
            </a:r>
            <a:r>
              <a:rPr lang="en-US" sz="1600" dirty="0">
                <a:solidFill>
                  <a:srgbClr val="0000CC"/>
                </a:solidFill>
              </a:rPr>
              <a:t> flat glass with fibronectin, </a:t>
            </a:r>
            <a:r>
              <a:rPr lang="en-US" sz="1600" b="1" dirty="0" err="1">
                <a:solidFill>
                  <a:srgbClr val="0000CC"/>
                </a:solidFill>
              </a:rPr>
              <a:t>c,d</a:t>
            </a:r>
            <a:r>
              <a:rPr lang="en-US" sz="1600" b="1" dirty="0">
                <a:solidFill>
                  <a:srgbClr val="0000CC"/>
                </a:solidFill>
              </a:rPr>
              <a:t>) </a:t>
            </a:r>
            <a:r>
              <a:rPr lang="en-US" sz="1600" dirty="0">
                <a:solidFill>
                  <a:srgbClr val="0000CC"/>
                </a:solidFill>
              </a:rPr>
              <a:t>glass with </a:t>
            </a:r>
            <a:r>
              <a:rPr lang="en-US" sz="1600" dirty="0" err="1">
                <a:solidFill>
                  <a:srgbClr val="0000CC"/>
                </a:solidFill>
              </a:rPr>
              <a:t>nanogrooved</a:t>
            </a: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err="1">
                <a:solidFill>
                  <a:srgbClr val="0000CC"/>
                </a:solidFill>
              </a:rPr>
              <a:t>smectic</a:t>
            </a:r>
            <a:r>
              <a:rPr lang="en-US" sz="1600" dirty="0">
                <a:solidFill>
                  <a:srgbClr val="0000CC"/>
                </a:solidFill>
              </a:rPr>
              <a:t> A elastomer. Note the uniform alignment of cells by the </a:t>
            </a:r>
            <a:r>
              <a:rPr lang="en-US" sz="1600" dirty="0" err="1">
                <a:solidFill>
                  <a:srgbClr val="0000CC"/>
                </a:solidFill>
              </a:rPr>
              <a:t>smectic</a:t>
            </a:r>
            <a:r>
              <a:rPr lang="en-US" sz="1600" dirty="0">
                <a:solidFill>
                  <a:srgbClr val="0000CC"/>
                </a:solidFill>
              </a:rPr>
              <a:t> A elastomer nanogrooves oriented along the arrows. Scale bars 50 </a:t>
            </a:r>
            <a:r>
              <a:rPr lang="en-US" sz="1600" dirty="0" err="1">
                <a:solidFill>
                  <a:srgbClr val="0000CC"/>
                </a:solidFill>
              </a:rPr>
              <a:t>μm</a:t>
            </a:r>
            <a:r>
              <a:rPr lang="en-US" sz="1600" dirty="0">
                <a:solidFill>
                  <a:srgbClr val="0000CC"/>
                </a:solidFill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98985E9-E8BE-441D-B610-BA796E5C7C3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43000" y="1524000"/>
            <a:ext cx="6629400" cy="4225773"/>
          </a:xfrm>
          <a:prstGeom prst="rect">
            <a:avLst/>
          </a:prstGeom>
        </p:spPr>
      </p:pic>
      <p:sp>
        <p:nvSpPr>
          <p:cNvPr id="68" name="Rectangle 120">
            <a:extLst>
              <a:ext uri="{FF2B5EF4-FFF2-40B4-BE49-F238E27FC236}">
                <a16:creationId xmlns:a16="http://schemas.microsoft.com/office/drawing/2014/main" id="{0604F314-CFD1-41F5-8AB3-B2CF6FC98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9105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G. Babakhanova, J. Krieger et al,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J. Biomed. Mater. Rec, </a:t>
            </a:r>
            <a:r>
              <a:rPr lang="pt-BR" sz="1600" dirty="0">
                <a:solidFill>
                  <a:srgbClr val="0000CC"/>
                </a:solidFill>
              </a:rPr>
              <a:t>DOI: 10.1002/jbm.a.36896</a:t>
            </a:r>
            <a:r>
              <a:rPr lang="en-US" sz="1600" dirty="0">
                <a:solidFill>
                  <a:srgbClr val="0000CC"/>
                </a:solidFill>
                <a:latin typeface="Times New Roman"/>
                <a:cs typeface="Arial" charset="0"/>
              </a:rPr>
              <a:t> (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Arial" charset="0"/>
              </a:rPr>
              <a:t>2020)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42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Shape 8"/>
          <p:cNvSpPr txBox="1"/>
          <p:nvPr/>
        </p:nvSpPr>
        <p:spPr>
          <a:xfrm>
            <a:off x="14059859" y="1383442"/>
            <a:ext cx="277232" cy="2877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829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Verdana"/>
                <a:cs typeface="Times New Roman" pitchFamily="18" charset="0"/>
              </a:rPr>
              <a:t>c</a:t>
            </a:r>
            <a:endParaRPr kumimoji="0" lang="en-US" sz="127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1032" name="TextShape 10"/>
          <p:cNvSpPr txBox="1"/>
          <p:nvPr/>
        </p:nvSpPr>
        <p:spPr>
          <a:xfrm>
            <a:off x="15299894" y="-1233014"/>
            <a:ext cx="263191" cy="2877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829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Verdana"/>
                <a:cs typeface="Times New Roman" pitchFamily="18" charset="0"/>
              </a:rPr>
              <a:t>b</a:t>
            </a:r>
            <a:endParaRPr kumimoji="0" lang="en-US" sz="127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1034" name="TextShape 12"/>
          <p:cNvSpPr txBox="1"/>
          <p:nvPr/>
        </p:nvSpPr>
        <p:spPr>
          <a:xfrm>
            <a:off x="12715152" y="-1233014"/>
            <a:ext cx="274294" cy="2877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l" defTabSz="829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7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Verdana"/>
                <a:cs typeface="Times New Roman" pitchFamily="18" charset="0"/>
              </a:rPr>
              <a:t>a</a:t>
            </a:r>
            <a:endParaRPr kumimoji="0" lang="en-US" sz="127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itchFamily="18" charset="0"/>
            </a:endParaRP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270364" y="-381000"/>
            <a:ext cx="9014312" cy="9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Alignment of human dermal fibroblast cells by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smectic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elastomers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507272" y="777547"/>
            <a:ext cx="8540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CC"/>
                </a:solidFill>
              </a:rPr>
              <a:t>Comparison of actin filament orientation by </a:t>
            </a:r>
            <a:r>
              <a:rPr lang="en-US" sz="1600" dirty="0" err="1">
                <a:solidFill>
                  <a:srgbClr val="0000CC"/>
                </a:solidFill>
              </a:rPr>
              <a:t>nanogrooved</a:t>
            </a:r>
            <a:r>
              <a:rPr lang="en-US" sz="1600" dirty="0">
                <a:solidFill>
                  <a:srgbClr val="0000CC"/>
                </a:solidFill>
              </a:rPr>
              <a:t> </a:t>
            </a:r>
            <a:r>
              <a:rPr lang="en-US" sz="1600" dirty="0" err="1">
                <a:solidFill>
                  <a:srgbClr val="0000CC"/>
                </a:solidFill>
              </a:rPr>
              <a:t>smectic</a:t>
            </a:r>
            <a:r>
              <a:rPr lang="en-US" sz="1600" dirty="0">
                <a:solidFill>
                  <a:srgbClr val="0000CC"/>
                </a:solidFill>
              </a:rPr>
              <a:t> A elastomer and by flat surface.  Scale bars 50 </a:t>
            </a:r>
            <a:r>
              <a:rPr lang="en-US" sz="1600" dirty="0" err="1">
                <a:solidFill>
                  <a:srgbClr val="0000CC"/>
                </a:solidFill>
              </a:rPr>
              <a:t>μm</a:t>
            </a:r>
            <a:r>
              <a:rPr lang="en-US" sz="1600" dirty="0">
                <a:solidFill>
                  <a:srgbClr val="0000CC"/>
                </a:solidFill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8BEA32-829B-49D6-A82B-46BBAB7662C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71600" y="2057400"/>
            <a:ext cx="6212522" cy="3192056"/>
          </a:xfrm>
          <a:prstGeom prst="rect">
            <a:avLst/>
          </a:prstGeom>
        </p:spPr>
      </p:pic>
      <p:sp>
        <p:nvSpPr>
          <p:cNvPr id="10" name="Rectangle 120">
            <a:extLst>
              <a:ext uri="{FF2B5EF4-FFF2-40B4-BE49-F238E27FC236}">
                <a16:creationId xmlns:a16="http://schemas.microsoft.com/office/drawing/2014/main" id="{FEE1A8E0-E3CE-412F-AEFD-5EA764BC0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9105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G. Babakhanova, J. Krieger et al,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J. Biomed. Mater. Rec, </a:t>
            </a:r>
            <a:r>
              <a:rPr lang="pt-BR" sz="1600" dirty="0">
                <a:solidFill>
                  <a:srgbClr val="0000CC"/>
                </a:solidFill>
              </a:rPr>
              <a:t>DOI: 10.1002/jbm.a.36896</a:t>
            </a:r>
            <a:r>
              <a:rPr lang="en-US" sz="1600" dirty="0">
                <a:solidFill>
                  <a:srgbClr val="0000CC"/>
                </a:solidFill>
                <a:latin typeface="Times New Roman"/>
                <a:cs typeface="Arial" charset="0"/>
              </a:rPr>
              <a:t> (</a:t>
            </a: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cs typeface="Arial" charset="0"/>
              </a:rPr>
              <a:t>2020)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11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 xmlns:p15="http://schemas.microsoft.com/office/powerpoint/2012/main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Conclusion-II</a:t>
            </a:r>
            <a:endParaRPr lang="en-US" altLang="en-US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74675" y="1284684"/>
            <a:ext cx="7883525" cy="42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o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Liquid crystal elastomer coatings of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nematic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and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smectic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A type control human dermal fibroblast tissues</a:t>
            </a:r>
          </a:p>
          <a:p>
            <a:pPr marL="908050" marR="0" lvl="1" indent="-4365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Patterned LC network in contact with aqueous solution produces elevations that guide patterned growth of cells</a:t>
            </a:r>
          </a:p>
          <a:p>
            <a:pPr marL="908050" marR="0" lvl="1" indent="-4365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en-US" sz="1800" kern="0" dirty="0">
                <a:solidFill>
                  <a:srgbClr val="0000FF"/>
                </a:solidFill>
                <a:latin typeface="Times New Roman"/>
                <a:cs typeface="Times New Roman"/>
              </a:rPr>
              <a:t>Undulation instability of </a:t>
            </a:r>
            <a:r>
              <a:rPr lang="en-US" sz="1800" kern="0" dirty="0" err="1">
                <a:solidFill>
                  <a:srgbClr val="0000FF"/>
                </a:solidFill>
                <a:latin typeface="Times New Roman"/>
                <a:cs typeface="Times New Roman"/>
              </a:rPr>
              <a:t>smectic</a:t>
            </a:r>
            <a:r>
              <a:rPr lang="en-US" sz="1800" kern="0" dirty="0">
                <a:solidFill>
                  <a:srgbClr val="0000FF"/>
                </a:solidFill>
                <a:latin typeface="Times New Roman"/>
                <a:cs typeface="Times New Roman"/>
              </a:rPr>
              <a:t> A elastomer creates nanogrooves for cell alignment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Human dermal fibroblast tissues follow the predesigned LC network and behave as extensile active matter with +1/2 defects moving in the plane of the tissue</a:t>
            </a:r>
          </a:p>
          <a:p>
            <a:pPr marL="908050" marR="0" lvl="1" indent="-4365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Patterns define the concentration and phenotype of cells</a:t>
            </a:r>
          </a:p>
          <a:p>
            <a:pPr marL="908050" marR="0" lvl="1" indent="-4365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Difference in the splitting distance of the cores of radial and circular defects allows one to estimate the Frank elastic modulus of the tissue, surface anchoring and the active force </a:t>
            </a:r>
          </a:p>
          <a:p>
            <a:pPr marL="353615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n"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1514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Summary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47800"/>
            <a:ext cx="7901615" cy="2286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solidFill>
                  <a:srgbClr val="0000FF"/>
                </a:solidFill>
              </a:rPr>
              <a:t>Patterned liquid crystals can control trajectories, polarity of swimming and concentration distribution of swimming bacteria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rgbClr val="0000FF"/>
                </a:solidFill>
              </a:rPr>
              <a:t>Patterned liquid crystal polymers can be used to design arrays of biological cells with predetermined locations of topological defects</a:t>
            </a:r>
          </a:p>
        </p:txBody>
      </p:sp>
    </p:spTree>
    <p:extLst>
      <p:ext uri="{BB962C8B-B14F-4D97-AF65-F5344CB8AC3E}">
        <p14:creationId xmlns:p14="http://schemas.microsoft.com/office/powerpoint/2010/main" val="1590852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638195" y="-110823"/>
            <a:ext cx="87217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0" dirty="0">
                <a:solidFill>
                  <a:srgbClr val="0000CC"/>
                </a:solidFill>
              </a:rPr>
              <a:t>Motivation No.1: Swimming bacteria: Can we extract a useful work from them?</a:t>
            </a:r>
          </a:p>
        </p:txBody>
      </p:sp>
      <p:sp>
        <p:nvSpPr>
          <p:cNvPr id="10" name="AutoShape 10" descr="Image result for swarms of fish pictu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98160" y="903563"/>
            <a:ext cx="5945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sz="1600" dirty="0">
              <a:solidFill>
                <a:srgbClr val="0000CC"/>
              </a:solidFill>
            </a:endParaRPr>
          </a:p>
          <a:p>
            <a:pPr eaLnBrk="0" hangingPunct="0">
              <a:defRPr/>
            </a:pPr>
            <a:r>
              <a:rPr lang="en-US" sz="1800" dirty="0">
                <a:solidFill>
                  <a:srgbClr val="0000CC"/>
                </a:solidFill>
              </a:rPr>
              <a:t>Effective swimmers at microscale, bacteria are “ready-to-use” for </a:t>
            </a:r>
            <a:r>
              <a:rPr lang="en-US" sz="1800" dirty="0" err="1">
                <a:solidFill>
                  <a:srgbClr val="0000CC"/>
                </a:solidFill>
              </a:rPr>
              <a:t>microtransport</a:t>
            </a:r>
            <a:r>
              <a:rPr lang="en-US" sz="1800" dirty="0">
                <a:solidFill>
                  <a:srgbClr val="0000CC"/>
                </a:solidFill>
              </a:rPr>
              <a:t>, delivery, mixing</a:t>
            </a:r>
          </a:p>
          <a:p>
            <a:pPr eaLnBrk="0" hangingPunct="0">
              <a:defRPr/>
            </a:pPr>
            <a:endParaRPr lang="en-US" sz="1600" dirty="0">
              <a:solidFill>
                <a:srgbClr val="0000CC"/>
              </a:solidFill>
            </a:endParaRPr>
          </a:p>
          <a:p>
            <a:pPr marL="342900" indent="-342900" eaLnBrk="0" hangingPunct="0">
              <a:buAutoNum type="arabicPeriod"/>
              <a:defRPr/>
            </a:pP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6337" y="3606498"/>
            <a:ext cx="29136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FF"/>
                </a:solidFill>
                <a:latin typeface="+mn-lt"/>
              </a:rPr>
              <a:t>Swimming Bacillus Subtilis</a:t>
            </a:r>
            <a:endParaRPr lang="en-US" sz="14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8" name="Picture 2" descr="http://altered-states.net/barry/newsletter406/GeneralBacter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96464"/>
            <a:ext cx="18383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47892" y="4267200"/>
            <a:ext cx="856932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 typeface="Wingdings" pitchFamily="2" charset="2"/>
              <a:buNone/>
            </a:pPr>
            <a:endParaRPr lang="en-US" altLang="en-US" sz="1800" kern="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4471" y="4226004"/>
            <a:ext cx="78699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altLang="en-US" sz="2000" kern="0" dirty="0">
                <a:solidFill>
                  <a:srgbClr val="FF0000"/>
                </a:solidFill>
              </a:rPr>
              <a:t>Can we force the swimming bacteria to deliver cargos, drugs, to run micromachines, to transform them into horses of microcosm?</a:t>
            </a:r>
          </a:p>
        </p:txBody>
      </p:sp>
      <p:pic>
        <p:nvPicPr>
          <p:cNvPr id="11" name="!!!!30fps_Result of FormatFactory20um_radial90deg_nematic_20x_3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1143000"/>
            <a:ext cx="2321861" cy="24441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4471" y="4954065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2000" kern="0" dirty="0">
                <a:solidFill>
                  <a:srgbClr val="FF0000"/>
                </a:solidFill>
              </a:rPr>
              <a:t>Problem: Visual, audio and tactile communication channels are not available</a:t>
            </a:r>
          </a:p>
        </p:txBody>
      </p:sp>
    </p:spTree>
    <p:extLst>
      <p:ext uri="{BB962C8B-B14F-4D97-AF65-F5344CB8AC3E}">
        <p14:creationId xmlns:p14="http://schemas.microsoft.com/office/powerpoint/2010/main" val="153807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4"/>
            </p:par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638195" y="-110823"/>
            <a:ext cx="87217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0" dirty="0">
                <a:solidFill>
                  <a:srgbClr val="0000CC"/>
                </a:solidFill>
              </a:rPr>
              <a:t>Motivation No.2: Epithelium: Can we design it?</a:t>
            </a:r>
          </a:p>
        </p:txBody>
      </p:sp>
      <p:sp>
        <p:nvSpPr>
          <p:cNvPr id="10" name="AutoShape 10" descr="Image result for swarms of fish pictu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68DBD-3C54-4477-85D2-7DC2879FC16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5"/>
          <a:stretch/>
        </p:blipFill>
        <p:spPr bwMode="auto">
          <a:xfrm>
            <a:off x="2528831" y="2286000"/>
            <a:ext cx="3582469" cy="259503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3D97BE2-E4E4-4DBD-98C8-0BD95A5EC21F}"/>
              </a:ext>
            </a:extLst>
          </p:cNvPr>
          <p:cNvSpPr/>
          <p:nvPr/>
        </p:nvSpPr>
        <p:spPr>
          <a:xfrm>
            <a:off x="4038600" y="3859525"/>
            <a:ext cx="7971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FF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Dead cell are extruded at the +½ cores;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FF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The +1/2’s move around in the plane of film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053F61-C098-439D-9730-E7C406F32381}"/>
              </a:ext>
            </a:extLst>
          </p:cNvPr>
          <p:cNvSpPr/>
          <p:nvPr/>
        </p:nvSpPr>
        <p:spPr>
          <a:xfrm>
            <a:off x="723907" y="1242694"/>
            <a:ext cx="78605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FF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In epithelia, cells form an orientationally ordered </a:t>
            </a:r>
            <a:r>
              <a:rPr lang="en-US" sz="1800" dirty="0" err="1">
                <a:solidFill>
                  <a:srgbClr val="0000FF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nematic</a:t>
            </a:r>
            <a:r>
              <a:rPr lang="en-US" sz="1800" dirty="0">
                <a:solidFill>
                  <a:srgbClr val="0000FF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 with topological defects, T.B. Saw et al, </a:t>
            </a:r>
            <a:r>
              <a:rPr lang="en-US" sz="1800" i="1" dirty="0">
                <a:solidFill>
                  <a:srgbClr val="0000FF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Topological defects in epithelia govern cell death and extrusion</a:t>
            </a:r>
            <a:r>
              <a:rPr lang="en-US" sz="1800" dirty="0">
                <a:solidFill>
                  <a:srgbClr val="0000FF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, Nature </a:t>
            </a:r>
            <a:r>
              <a:rPr lang="en-US" sz="1800" b="1" dirty="0">
                <a:solidFill>
                  <a:srgbClr val="0000FF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544</a:t>
            </a:r>
            <a:r>
              <a:rPr lang="en-US" sz="1800" dirty="0">
                <a:solidFill>
                  <a:srgbClr val="0000FF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, 212 (2017):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FCC85A-0510-4CB0-83A8-7B3A555918CD}"/>
              </a:ext>
            </a:extLst>
          </p:cNvPr>
          <p:cNvGrpSpPr/>
          <p:nvPr/>
        </p:nvGrpSpPr>
        <p:grpSpPr>
          <a:xfrm>
            <a:off x="788029" y="2472878"/>
            <a:ext cx="1664372" cy="2091231"/>
            <a:chOff x="788029" y="2067839"/>
            <a:chExt cx="1396343" cy="175446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A2A112D-59D1-42F6-BE9F-4A422342836C}"/>
                </a:ext>
              </a:extLst>
            </p:cNvPr>
            <p:cNvGrpSpPr/>
            <p:nvPr/>
          </p:nvGrpSpPr>
          <p:grpSpPr>
            <a:xfrm rot="14986259">
              <a:off x="450469" y="2412401"/>
              <a:ext cx="1747459" cy="1072339"/>
              <a:chOff x="5246553" y="1091443"/>
              <a:chExt cx="3117061" cy="193689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F65BDD4-FDC3-4A14-8B83-088B60DCECEB}"/>
                  </a:ext>
                </a:extLst>
              </p:cNvPr>
              <p:cNvPicPr/>
              <p:nvPr/>
            </p:nvPicPr>
            <p:blipFill rotWithShape="1">
              <a:blip r:embed="rId4"/>
              <a:srcRect l="339" t="13774" r="67887" b="7881"/>
              <a:stretch/>
            </p:blipFill>
            <p:spPr bwMode="auto">
              <a:xfrm>
                <a:off x="5246553" y="1091443"/>
                <a:ext cx="3117061" cy="1818071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D8DCE34-EB3F-4CC1-B05B-E67476993805}"/>
                  </a:ext>
                </a:extLst>
              </p:cNvPr>
              <p:cNvSpPr/>
              <p:nvPr/>
            </p:nvSpPr>
            <p:spPr>
              <a:xfrm>
                <a:off x="5643716" y="2684206"/>
                <a:ext cx="668594" cy="3441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24C40F-177F-4ACC-B358-309178D459EF}"/>
                  </a:ext>
                </a:extLst>
              </p:cNvPr>
              <p:cNvSpPr/>
              <p:nvPr/>
            </p:nvSpPr>
            <p:spPr>
              <a:xfrm>
                <a:off x="7570669" y="2678680"/>
                <a:ext cx="668594" cy="3441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40E248-3AC8-40CD-A2DB-8A8187CB5FB4}"/>
                </a:ext>
              </a:extLst>
            </p:cNvPr>
            <p:cNvSpPr txBox="1"/>
            <p:nvPr/>
          </p:nvSpPr>
          <p:spPr>
            <a:xfrm>
              <a:off x="1447473" y="2067839"/>
              <a:ext cx="50366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+1/2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619DAB-4F88-439F-98BE-B272AB3E4130}"/>
                </a:ext>
              </a:extLst>
            </p:cNvPr>
            <p:cNvSpPr txBox="1"/>
            <p:nvPr/>
          </p:nvSpPr>
          <p:spPr>
            <a:xfrm>
              <a:off x="1720784" y="3022391"/>
              <a:ext cx="46358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srgbClr val="00B050"/>
                  </a:solidFill>
                  <a:latin typeface="Times New Roman"/>
                  <a:cs typeface="Times New Roman"/>
                </a:rPr>
                <a:t>-1/2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0FF9C31-0F24-4309-AB5D-C671DB2B7DE5}"/>
              </a:ext>
            </a:extLst>
          </p:cNvPr>
          <p:cNvSpPr txBox="1"/>
          <p:nvPr/>
        </p:nvSpPr>
        <p:spPr>
          <a:xfrm>
            <a:off x="4320065" y="2755270"/>
            <a:ext cx="990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0000"/>
                </a:solidFill>
                <a:latin typeface="Times New Roman"/>
                <a:cs typeface="Times New Roman"/>
              </a:rPr>
              <a:t>+1/2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EA2F76-A807-4D54-A238-C894BB4253D0}"/>
              </a:ext>
            </a:extLst>
          </p:cNvPr>
          <p:cNvSpPr/>
          <p:nvPr/>
        </p:nvSpPr>
        <p:spPr>
          <a:xfrm>
            <a:off x="644057" y="5430640"/>
            <a:ext cx="70521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Times New Roman"/>
                <a:cs typeface="Times New Roman"/>
              </a:rPr>
              <a:t>We do not know </a:t>
            </a:r>
            <a:r>
              <a:rPr lang="en-US" sz="1800" i="1" dirty="0">
                <a:solidFill>
                  <a:srgbClr val="C00000"/>
                </a:solidFill>
                <a:latin typeface="Times New Roman"/>
                <a:cs typeface="Times New Roman"/>
              </a:rPr>
              <a:t>where</a:t>
            </a:r>
            <a:r>
              <a:rPr lang="en-US" sz="1800" dirty="0">
                <a:solidFill>
                  <a:srgbClr val="C00000"/>
                </a:solidFill>
                <a:latin typeface="Times New Roman"/>
                <a:cs typeface="Times New Roman"/>
              </a:rPr>
              <a:t> the defects would emerge nor </a:t>
            </a:r>
            <a:r>
              <a:rPr lang="en-US" sz="1800" i="1" dirty="0">
                <a:solidFill>
                  <a:srgbClr val="C00000"/>
                </a:solidFill>
                <a:latin typeface="Times New Roman"/>
                <a:cs typeface="Times New Roman"/>
              </a:rPr>
              <a:t>how to control </a:t>
            </a:r>
            <a:r>
              <a:rPr lang="en-US" sz="1800" dirty="0">
                <a:solidFill>
                  <a:srgbClr val="C00000"/>
                </a:solidFill>
                <a:latin typeface="Times New Roman"/>
                <a:cs typeface="Times New Roman"/>
              </a:rPr>
              <a:t>them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Times New Roman"/>
                <a:cs typeface="Times New Roman"/>
              </a:rPr>
              <a:t>Can we develop a template to produce and pin the defects at predesigned locations?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490868-7AA9-49C4-9C1A-9A1A43D3FC35}"/>
              </a:ext>
            </a:extLst>
          </p:cNvPr>
          <p:cNvSpPr txBox="1"/>
          <p:nvPr/>
        </p:nvSpPr>
        <p:spPr>
          <a:xfrm>
            <a:off x="638195" y="4784309"/>
            <a:ext cx="659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Topological defects are intrinsic to many other active matter systems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45865D-6752-431F-918E-8D7EE610E939}"/>
              </a:ext>
            </a:extLst>
          </p:cNvPr>
          <p:cNvSpPr txBox="1"/>
          <p:nvPr/>
        </p:nvSpPr>
        <p:spPr>
          <a:xfrm>
            <a:off x="699456" y="5060256"/>
            <a:ext cx="5896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FF"/>
                </a:solidFill>
                <a:latin typeface="Times New Roman"/>
              </a:rPr>
              <a:t>Sanchez et al, Nature </a:t>
            </a:r>
            <a:r>
              <a:rPr lang="en-US" sz="1400" b="1" dirty="0">
                <a:solidFill>
                  <a:srgbClr val="0000FF"/>
                </a:solidFill>
                <a:latin typeface="Times New Roman"/>
              </a:rPr>
              <a:t>491</a:t>
            </a:r>
            <a:r>
              <a:rPr lang="en-US" sz="1400" dirty="0">
                <a:solidFill>
                  <a:srgbClr val="0000FF"/>
                </a:solidFill>
                <a:latin typeface="Times New Roman"/>
              </a:rPr>
              <a:t>, 431 (2012), Zhou et al, PNAS 111, 1265  (2014)</a:t>
            </a:r>
          </a:p>
        </p:txBody>
      </p:sp>
    </p:spTree>
    <p:extLst>
      <p:ext uri="{BB962C8B-B14F-4D97-AF65-F5344CB8AC3E}">
        <p14:creationId xmlns:p14="http://schemas.microsoft.com/office/powerpoint/2010/main" val="175527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 descr="Image result for swarms of fish pictu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4674" y="1219200"/>
            <a:ext cx="85693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0000CC"/>
                </a:solidFill>
              </a:rPr>
              <a:t>This work: </a:t>
            </a:r>
          </a:p>
          <a:p>
            <a:pPr eaLnBrk="0" hangingPunct="0">
              <a:defRPr/>
            </a:pPr>
            <a:endParaRPr lang="en-US" dirty="0">
              <a:solidFill>
                <a:srgbClr val="0000CC"/>
              </a:solidFill>
            </a:endParaRPr>
          </a:p>
          <a:p>
            <a:pPr eaLnBrk="0" hangingPunct="0">
              <a:defRPr/>
            </a:pPr>
            <a:r>
              <a:rPr lang="en-US" dirty="0">
                <a:solidFill>
                  <a:srgbClr val="0000CC"/>
                </a:solidFill>
              </a:rPr>
              <a:t>Replace an isotropic aqueous environment natural to many biological microsystems by an orientationally ordered liquid crystal;</a:t>
            </a:r>
          </a:p>
          <a:p>
            <a:pPr eaLnBrk="0" hangingPunct="0">
              <a:defRPr/>
            </a:pPr>
            <a:endParaRPr lang="en-US" dirty="0">
              <a:solidFill>
                <a:srgbClr val="0000CC"/>
              </a:solidFill>
            </a:endParaRPr>
          </a:p>
          <a:p>
            <a:pPr eaLnBrk="0" hangingPunct="0">
              <a:defRPr/>
            </a:pPr>
            <a:r>
              <a:rPr lang="en-US" dirty="0">
                <a:solidFill>
                  <a:srgbClr val="0000CC"/>
                </a:solidFill>
              </a:rPr>
              <a:t>Use patterned liquid crystals as a “communication channel” to command swimming bacteria and epithelium patterns </a:t>
            </a:r>
          </a:p>
          <a:p>
            <a:pPr marL="342900" indent="-342900" eaLnBrk="0" hangingPunct="0">
              <a:buAutoNum type="arabicPeriod"/>
              <a:defRPr/>
            </a:pP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4674" y="-184673"/>
            <a:ext cx="87217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0" dirty="0">
                <a:solidFill>
                  <a:srgbClr val="0000CC"/>
                </a:solidFill>
              </a:rPr>
              <a:t>Liquid crystals as guiding and templating medium</a:t>
            </a:r>
          </a:p>
        </p:txBody>
      </p:sp>
    </p:spTree>
    <p:extLst>
      <p:ext uri="{BB962C8B-B14F-4D97-AF65-F5344CB8AC3E}">
        <p14:creationId xmlns:p14="http://schemas.microsoft.com/office/powerpoint/2010/main" val="1995560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/>
          <p:nvPr/>
        </p:nvCxnSpPr>
        <p:spPr>
          <a:xfrm>
            <a:off x="2601913" y="2111375"/>
            <a:ext cx="747712" cy="15875"/>
          </a:xfrm>
          <a:prstGeom prst="straightConnector1">
            <a:avLst/>
          </a:prstGeom>
          <a:ln w="38100">
            <a:solidFill>
              <a:srgbClr val="0000C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485" name="Object 1"/>
          <p:cNvGraphicFramePr>
            <a:graphicFrameLocks noChangeAspect="1"/>
          </p:cNvGraphicFramePr>
          <p:nvPr/>
        </p:nvGraphicFramePr>
        <p:xfrm>
          <a:off x="2590800" y="1676400"/>
          <a:ext cx="741363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205" name="Equation" r:id="rId4" imgW="457200" imgH="177480" progId="Equation.DSMT4">
                  <p:embed/>
                </p:oleObj>
              </mc:Choice>
              <mc:Fallback>
                <p:oleObj name="Equation" r:id="rId4" imgW="457200" imgH="177480" progId="Equation.DSMT4">
                  <p:embed/>
                  <p:pic>
                    <p:nvPicPr>
                      <p:cNvPr id="2048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676400"/>
                        <a:ext cx="741363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486" name="Group 2"/>
          <p:cNvGrpSpPr>
            <a:grpSpLocks/>
          </p:cNvGrpSpPr>
          <p:nvPr/>
        </p:nvGrpSpPr>
        <p:grpSpPr bwMode="auto">
          <a:xfrm>
            <a:off x="838200" y="1666875"/>
            <a:ext cx="1641475" cy="863600"/>
            <a:chOff x="6903215" y="1557811"/>
            <a:chExt cx="1738313" cy="914400"/>
          </a:xfrm>
        </p:grpSpPr>
        <p:sp>
          <p:nvSpPr>
            <p:cNvPr id="11364" name="Oval 28"/>
            <p:cNvSpPr>
              <a:spLocks noChangeArrowheads="1"/>
            </p:cNvSpPr>
            <p:nvPr/>
          </p:nvSpPr>
          <p:spPr bwMode="auto">
            <a:xfrm rot="5400000">
              <a:off x="8330523" y="1725862"/>
              <a:ext cx="95810" cy="462318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endParaRPr>
            </a:p>
          </p:txBody>
        </p:sp>
        <p:sp>
          <p:nvSpPr>
            <p:cNvPr id="11365" name="Oval 31"/>
            <p:cNvSpPr>
              <a:spLocks noChangeArrowheads="1"/>
            </p:cNvSpPr>
            <p:nvPr/>
          </p:nvSpPr>
          <p:spPr bwMode="auto">
            <a:xfrm rot="5400000">
              <a:off x="7467251" y="1889748"/>
              <a:ext cx="95811" cy="460636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endParaRPr>
            </a:p>
          </p:txBody>
        </p:sp>
        <p:sp>
          <p:nvSpPr>
            <p:cNvPr id="11366" name="Oval 33"/>
            <p:cNvSpPr>
              <a:spLocks noChangeArrowheads="1"/>
            </p:cNvSpPr>
            <p:nvPr/>
          </p:nvSpPr>
          <p:spPr bwMode="auto">
            <a:xfrm rot="5400000">
              <a:off x="8224610" y="2060358"/>
              <a:ext cx="95811" cy="462317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endParaRPr>
            </a:p>
          </p:txBody>
        </p:sp>
        <p:sp>
          <p:nvSpPr>
            <p:cNvPr id="11367" name="Oval 35"/>
            <p:cNvSpPr>
              <a:spLocks noChangeArrowheads="1"/>
            </p:cNvSpPr>
            <p:nvPr/>
          </p:nvSpPr>
          <p:spPr bwMode="auto">
            <a:xfrm rot="5400000">
              <a:off x="7753887" y="1524156"/>
              <a:ext cx="94129" cy="460636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endParaRPr>
            </a:p>
          </p:txBody>
        </p:sp>
        <p:sp>
          <p:nvSpPr>
            <p:cNvPr id="11368" name="Oval 38"/>
            <p:cNvSpPr>
              <a:spLocks noChangeArrowheads="1"/>
            </p:cNvSpPr>
            <p:nvPr/>
          </p:nvSpPr>
          <p:spPr bwMode="auto">
            <a:xfrm rot="5400000">
              <a:off x="7538699" y="1678798"/>
              <a:ext cx="95810" cy="462317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endParaRPr>
            </a:p>
          </p:txBody>
        </p:sp>
        <p:sp>
          <p:nvSpPr>
            <p:cNvPr id="11369" name="Oval 40"/>
            <p:cNvSpPr>
              <a:spLocks noChangeArrowheads="1"/>
            </p:cNvSpPr>
            <p:nvPr/>
          </p:nvSpPr>
          <p:spPr bwMode="auto">
            <a:xfrm rot="5400000">
              <a:off x="7869046" y="1889748"/>
              <a:ext cx="95811" cy="460636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endParaRPr>
            </a:p>
          </p:txBody>
        </p:sp>
        <p:sp>
          <p:nvSpPr>
            <p:cNvPr id="11370" name="Oval 41"/>
            <p:cNvSpPr>
              <a:spLocks noChangeArrowheads="1"/>
            </p:cNvSpPr>
            <p:nvPr/>
          </p:nvSpPr>
          <p:spPr bwMode="auto">
            <a:xfrm rot="5400000">
              <a:off x="7162961" y="2041028"/>
              <a:ext cx="94129" cy="462317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endParaRPr>
            </a:p>
          </p:txBody>
        </p:sp>
        <p:sp>
          <p:nvSpPr>
            <p:cNvPr id="11371" name="Oval 44"/>
            <p:cNvSpPr>
              <a:spLocks noChangeArrowheads="1"/>
            </p:cNvSpPr>
            <p:nvPr/>
          </p:nvSpPr>
          <p:spPr bwMode="auto">
            <a:xfrm rot="5400000">
              <a:off x="7087310" y="1812427"/>
              <a:ext cx="94129" cy="462318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endParaRPr>
            </a:p>
          </p:txBody>
        </p:sp>
        <p:sp>
          <p:nvSpPr>
            <p:cNvPr id="11372" name="Oval 49"/>
            <p:cNvSpPr>
              <a:spLocks noChangeArrowheads="1"/>
            </p:cNvSpPr>
            <p:nvPr/>
          </p:nvSpPr>
          <p:spPr bwMode="auto">
            <a:xfrm rot="5400000">
              <a:off x="7736235" y="2046070"/>
              <a:ext cx="95810" cy="460636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endParaRPr>
            </a:p>
          </p:txBody>
        </p:sp>
        <p:sp>
          <p:nvSpPr>
            <p:cNvPr id="11373" name="Oval 52"/>
            <p:cNvSpPr>
              <a:spLocks noChangeArrowheads="1"/>
            </p:cNvSpPr>
            <p:nvPr/>
          </p:nvSpPr>
          <p:spPr bwMode="auto">
            <a:xfrm rot="5400000">
              <a:off x="8362464" y="1888908"/>
              <a:ext cx="95811" cy="462317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endParaRPr>
            </a:p>
          </p:txBody>
        </p:sp>
        <p:sp>
          <p:nvSpPr>
            <p:cNvPr id="11374" name="Oval 53"/>
            <p:cNvSpPr>
              <a:spLocks noChangeArrowheads="1"/>
            </p:cNvSpPr>
            <p:nvPr/>
          </p:nvSpPr>
          <p:spPr bwMode="auto">
            <a:xfrm rot="5400000">
              <a:off x="7180614" y="1527518"/>
              <a:ext cx="94129" cy="460636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endParaRPr>
            </a:p>
          </p:txBody>
        </p:sp>
        <p:sp>
          <p:nvSpPr>
            <p:cNvPr id="11375" name="Oval 55"/>
            <p:cNvSpPr>
              <a:spLocks noChangeArrowheads="1"/>
            </p:cNvSpPr>
            <p:nvPr/>
          </p:nvSpPr>
          <p:spPr bwMode="auto">
            <a:xfrm rot="5400000">
              <a:off x="8036320" y="1730905"/>
              <a:ext cx="95811" cy="462317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endParaRPr>
            </a:p>
          </p:txBody>
        </p:sp>
        <p:sp>
          <p:nvSpPr>
            <p:cNvPr id="11376" name="Oval 57"/>
            <p:cNvSpPr>
              <a:spLocks noChangeArrowheads="1"/>
            </p:cNvSpPr>
            <p:nvPr/>
          </p:nvSpPr>
          <p:spPr bwMode="auto">
            <a:xfrm rot="5400000">
              <a:off x="8301103" y="1526677"/>
              <a:ext cx="94129" cy="462318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903215" y="1557811"/>
              <a:ext cx="1706372" cy="756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923389" y="2396572"/>
              <a:ext cx="1706372" cy="756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1341" name="Rectangle 8"/>
          <p:cNvSpPr>
            <a:spLocks noChangeArrowheads="1"/>
          </p:cNvSpPr>
          <p:nvPr/>
        </p:nvSpPr>
        <p:spPr bwMode="auto">
          <a:xfrm>
            <a:off x="533400" y="2557463"/>
            <a:ext cx="75438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Patterning capabilities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559612" y="796487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Anisotropy: </a:t>
            </a:r>
          </a:p>
        </p:txBody>
      </p:sp>
      <p:sp>
        <p:nvSpPr>
          <p:cNvPr id="53" name="Rectangle 76"/>
          <p:cNvSpPr>
            <a:spLocks noChangeArrowheads="1"/>
          </p:cNvSpPr>
          <p:nvPr/>
        </p:nvSpPr>
        <p:spPr bwMode="auto">
          <a:xfrm>
            <a:off x="3575050" y="1466850"/>
            <a:ext cx="4100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anisotropy axis of dielectric permittivity, viscous drag, birefringence,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etc. </a:t>
            </a:r>
          </a:p>
        </p:txBody>
      </p:sp>
      <p:sp>
        <p:nvSpPr>
          <p:cNvPr id="55" name="Rectangle 2"/>
          <p:cNvSpPr>
            <a:spLocks noChangeArrowheads="1"/>
          </p:cNvSpPr>
          <p:nvPr/>
        </p:nvSpPr>
        <p:spPr bwMode="auto">
          <a:xfrm>
            <a:off x="574675" y="-1524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Why liquid crystals are different from water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81A8581-49AA-48B6-92FB-72B5327036AD}"/>
              </a:ext>
            </a:extLst>
          </p:cNvPr>
          <p:cNvGrpSpPr/>
          <p:nvPr/>
        </p:nvGrpSpPr>
        <p:grpSpPr>
          <a:xfrm>
            <a:off x="634146" y="4343400"/>
            <a:ext cx="3022903" cy="1752600"/>
            <a:chOff x="605155" y="2362200"/>
            <a:chExt cx="2733563" cy="1865230"/>
          </a:xfrm>
        </p:grpSpPr>
        <p:sp>
          <p:nvSpPr>
            <p:cNvPr id="113" name="Parallelogram 112">
              <a:extLst>
                <a:ext uri="{FF2B5EF4-FFF2-40B4-BE49-F238E27FC236}">
                  <a16:creationId xmlns:a16="http://schemas.microsoft.com/office/drawing/2014/main" id="{802A8306-3875-444B-9C5B-DE0FEDC8933B}"/>
                </a:ext>
              </a:extLst>
            </p:cNvPr>
            <p:cNvSpPr/>
            <p:nvPr/>
          </p:nvSpPr>
          <p:spPr>
            <a:xfrm>
              <a:off x="605155" y="2362200"/>
              <a:ext cx="2733563" cy="1865230"/>
            </a:xfrm>
            <a:prstGeom prst="parallelogram">
              <a:avLst>
                <a:gd name="adj" fmla="val 0"/>
              </a:avLst>
            </a:prstGeom>
            <a:pattFill prst="dashHorz">
              <a:fgClr>
                <a:schemeClr val="tx1"/>
              </a:fgClr>
              <a:bgClr>
                <a:srgbClr val="FFFF0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6A9A0024-4A6A-40B0-BA85-0F5086A3476A}"/>
                </a:ext>
              </a:extLst>
            </p:cNvPr>
            <p:cNvCxnSpPr/>
            <p:nvPr/>
          </p:nvCxnSpPr>
          <p:spPr>
            <a:xfrm>
              <a:off x="2451988" y="2963678"/>
              <a:ext cx="747712" cy="0"/>
            </a:xfrm>
            <a:prstGeom prst="straightConnector1">
              <a:avLst/>
            </a:prstGeom>
            <a:ln w="38100">
              <a:solidFill>
                <a:srgbClr val="0000CC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5" name="Object 1">
              <a:extLst>
                <a:ext uri="{FF2B5EF4-FFF2-40B4-BE49-F238E27FC236}">
                  <a16:creationId xmlns:a16="http://schemas.microsoft.com/office/drawing/2014/main" id="{ACE7B56C-068D-4DBA-B222-DDFFE1BE2FD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40875" y="2528703"/>
            <a:ext cx="741363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2206" name="Equation" r:id="rId6" imgW="457200" imgH="177480" progId="Equation.DSMT4">
                    <p:embed/>
                  </p:oleObj>
                </mc:Choice>
                <mc:Fallback>
                  <p:oleObj name="Equation" r:id="rId6" imgW="457200" imgH="177480" progId="Equation.DSMT4">
                    <p:embed/>
                    <p:pic>
                      <p:nvPicPr>
                        <p:cNvPr id="119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0875" y="2528703"/>
                          <a:ext cx="741363" cy="288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16" name="Picture 5">
            <a:extLst>
              <a:ext uri="{FF2B5EF4-FFF2-40B4-BE49-F238E27FC236}">
                <a16:creationId xmlns:a16="http://schemas.microsoft.com/office/drawing/2014/main" id="{D817BAF5-4E13-4073-B488-2290961C6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0" t="25443" r="16654" b="38840"/>
          <a:stretch/>
        </p:blipFill>
        <p:spPr bwMode="auto">
          <a:xfrm rot="10800000">
            <a:off x="3823006" y="4308660"/>
            <a:ext cx="2311015" cy="177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Rectangle 76">
            <a:extLst>
              <a:ext uri="{FF2B5EF4-FFF2-40B4-BE49-F238E27FC236}">
                <a16:creationId xmlns:a16="http://schemas.microsoft.com/office/drawing/2014/main" id="{75D11FAA-97A5-4E82-8340-67E0440BC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036" y="3401036"/>
            <a:ext cx="68155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CC"/>
                </a:solidFill>
                <a:latin typeface="Times New Roman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an be prepared as uniformly aligned or as a pattern, using a photoalignment technique</a:t>
            </a:r>
          </a:p>
        </p:txBody>
      </p:sp>
    </p:spTree>
    <p:extLst>
      <p:ext uri="{BB962C8B-B14F-4D97-AF65-F5344CB8AC3E}">
        <p14:creationId xmlns:p14="http://schemas.microsoft.com/office/powerpoint/2010/main" val="738884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78378" y="-383280"/>
            <a:ext cx="9296400" cy="1216025"/>
          </a:xfrm>
        </p:spPr>
        <p:txBody>
          <a:bodyPr/>
          <a:lstStyle/>
          <a:p>
            <a:pPr algn="ctr" eaLnBrk="1" hangingPunct="1"/>
            <a:r>
              <a:rPr lang="en-US" sz="3200" dirty="0"/>
              <a:t>Liquid Crystals to Command Swimming Bacteria</a:t>
            </a:r>
          </a:p>
        </p:txBody>
      </p:sp>
      <p:grpSp>
        <p:nvGrpSpPr>
          <p:cNvPr id="5" name="Group 4"/>
          <p:cNvGrpSpPr/>
          <p:nvPr/>
        </p:nvGrpSpPr>
        <p:grpSpPr>
          <a:xfrm flipH="1">
            <a:off x="3485648" y="1211136"/>
            <a:ext cx="2889436" cy="2245136"/>
            <a:chOff x="5513658" y="2190200"/>
            <a:chExt cx="3226841" cy="2534200"/>
          </a:xfrm>
        </p:grpSpPr>
        <p:sp>
          <p:nvSpPr>
            <p:cNvPr id="7170" name="Rectangle 7169"/>
            <p:cNvSpPr/>
            <p:nvPr/>
          </p:nvSpPr>
          <p:spPr>
            <a:xfrm>
              <a:off x="5513658" y="2190200"/>
              <a:ext cx="3060205" cy="2534200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grpSp>
          <p:nvGrpSpPr>
            <p:cNvPr id="145" name="Group 144"/>
            <p:cNvGrpSpPr/>
            <p:nvPr/>
          </p:nvGrpSpPr>
          <p:grpSpPr>
            <a:xfrm rot="5400000" flipH="1">
              <a:off x="6674130" y="3165325"/>
              <a:ext cx="972664" cy="65598"/>
              <a:chOff x="6439829" y="3581367"/>
              <a:chExt cx="1213624" cy="81849"/>
            </a:xfrm>
          </p:grpSpPr>
          <p:sp>
            <p:nvSpPr>
              <p:cNvPr id="166" name="Freeform 165"/>
              <p:cNvSpPr/>
              <p:nvPr/>
            </p:nvSpPr>
            <p:spPr bwMode="auto">
              <a:xfrm>
                <a:off x="6439829" y="3581367"/>
                <a:ext cx="646771" cy="81849"/>
              </a:xfrm>
              <a:custGeom>
                <a:avLst/>
                <a:gdLst>
                  <a:gd name="connsiteX0" fmla="*/ 0 w 646771"/>
                  <a:gd name="connsiteY0" fmla="*/ 14938 h 81849"/>
                  <a:gd name="connsiteX1" fmla="*/ 59473 w 646771"/>
                  <a:gd name="connsiteY1" fmla="*/ 59543 h 81849"/>
                  <a:gd name="connsiteX2" fmla="*/ 111512 w 646771"/>
                  <a:gd name="connsiteY2" fmla="*/ 11221 h 81849"/>
                  <a:gd name="connsiteX3" fmla="*/ 174703 w 646771"/>
                  <a:gd name="connsiteY3" fmla="*/ 78128 h 81849"/>
                  <a:gd name="connsiteX4" fmla="*/ 241610 w 646771"/>
                  <a:gd name="connsiteY4" fmla="*/ 69 h 81849"/>
                  <a:gd name="connsiteX5" fmla="*/ 308517 w 646771"/>
                  <a:gd name="connsiteY5" fmla="*/ 63260 h 81849"/>
                  <a:gd name="connsiteX6" fmla="*/ 371708 w 646771"/>
                  <a:gd name="connsiteY6" fmla="*/ 7504 h 81849"/>
                  <a:gd name="connsiteX7" fmla="*/ 423747 w 646771"/>
                  <a:gd name="connsiteY7" fmla="*/ 81845 h 81849"/>
                  <a:gd name="connsiteX8" fmla="*/ 479503 w 646771"/>
                  <a:gd name="connsiteY8" fmla="*/ 11221 h 81849"/>
                  <a:gd name="connsiteX9" fmla="*/ 557561 w 646771"/>
                  <a:gd name="connsiteY9" fmla="*/ 78128 h 81849"/>
                  <a:gd name="connsiteX10" fmla="*/ 624469 w 646771"/>
                  <a:gd name="connsiteY10" fmla="*/ 11221 h 81849"/>
                  <a:gd name="connsiteX11" fmla="*/ 646771 w 646771"/>
                  <a:gd name="connsiteY11" fmla="*/ 26089 h 8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46771" h="81849">
                    <a:moveTo>
                      <a:pt x="0" y="14938"/>
                    </a:moveTo>
                    <a:cubicBezTo>
                      <a:pt x="20444" y="37550"/>
                      <a:pt x="40888" y="60163"/>
                      <a:pt x="59473" y="59543"/>
                    </a:cubicBezTo>
                    <a:cubicBezTo>
                      <a:pt x="78058" y="58924"/>
                      <a:pt x="92307" y="8124"/>
                      <a:pt x="111512" y="11221"/>
                    </a:cubicBezTo>
                    <a:cubicBezTo>
                      <a:pt x="130717" y="14318"/>
                      <a:pt x="153020" y="79987"/>
                      <a:pt x="174703" y="78128"/>
                    </a:cubicBezTo>
                    <a:cubicBezTo>
                      <a:pt x="196386" y="76269"/>
                      <a:pt x="219308" y="2547"/>
                      <a:pt x="241610" y="69"/>
                    </a:cubicBezTo>
                    <a:cubicBezTo>
                      <a:pt x="263912" y="-2409"/>
                      <a:pt x="286834" y="62021"/>
                      <a:pt x="308517" y="63260"/>
                    </a:cubicBezTo>
                    <a:cubicBezTo>
                      <a:pt x="330200" y="64499"/>
                      <a:pt x="352503" y="4407"/>
                      <a:pt x="371708" y="7504"/>
                    </a:cubicBezTo>
                    <a:cubicBezTo>
                      <a:pt x="390913" y="10601"/>
                      <a:pt x="405781" y="81226"/>
                      <a:pt x="423747" y="81845"/>
                    </a:cubicBezTo>
                    <a:cubicBezTo>
                      <a:pt x="441713" y="82464"/>
                      <a:pt x="457201" y="11840"/>
                      <a:pt x="479503" y="11221"/>
                    </a:cubicBezTo>
                    <a:cubicBezTo>
                      <a:pt x="501805" y="10602"/>
                      <a:pt x="533400" y="78128"/>
                      <a:pt x="557561" y="78128"/>
                    </a:cubicBezTo>
                    <a:cubicBezTo>
                      <a:pt x="581722" y="78128"/>
                      <a:pt x="609601" y="19894"/>
                      <a:pt x="624469" y="11221"/>
                    </a:cubicBezTo>
                    <a:cubicBezTo>
                      <a:pt x="639337" y="2548"/>
                      <a:pt x="643054" y="14318"/>
                      <a:pt x="646771" y="26089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67" name="Flowchart: Alternate Process 166"/>
              <p:cNvSpPr/>
              <p:nvPr/>
            </p:nvSpPr>
            <p:spPr bwMode="auto">
              <a:xfrm>
                <a:off x="7043853" y="3585117"/>
                <a:ext cx="609600" cy="63682"/>
              </a:xfrm>
              <a:prstGeom prst="flowChartAlternateProcess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46" name="Arc 145"/>
            <p:cNvSpPr/>
            <p:nvPr/>
          </p:nvSpPr>
          <p:spPr bwMode="auto">
            <a:xfrm rot="5400000" flipH="1">
              <a:off x="6321323" y="3287496"/>
              <a:ext cx="793921" cy="732850"/>
            </a:xfrm>
            <a:prstGeom prst="arc">
              <a:avLst>
                <a:gd name="adj1" fmla="val 16200000"/>
                <a:gd name="adj2" fmla="val 21418447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7" name="Arc 146"/>
            <p:cNvSpPr/>
            <p:nvPr/>
          </p:nvSpPr>
          <p:spPr bwMode="auto">
            <a:xfrm rot="5400000" flipV="1">
              <a:off x="7215114" y="2410593"/>
              <a:ext cx="793921" cy="732850"/>
            </a:xfrm>
            <a:prstGeom prst="arc">
              <a:avLst>
                <a:gd name="adj1" fmla="val 16200000"/>
                <a:gd name="adj2" fmla="val 21343219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8" name="Arc 147"/>
            <p:cNvSpPr/>
            <p:nvPr/>
          </p:nvSpPr>
          <p:spPr bwMode="auto">
            <a:xfrm rot="5400000">
              <a:off x="6321323" y="2410593"/>
              <a:ext cx="793921" cy="732850"/>
            </a:xfrm>
            <a:prstGeom prst="arc">
              <a:avLst>
                <a:gd name="adj1" fmla="val 16200000"/>
                <a:gd name="adj2" fmla="val 21415533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9" name="Arc 148"/>
            <p:cNvSpPr/>
            <p:nvPr/>
          </p:nvSpPr>
          <p:spPr bwMode="auto">
            <a:xfrm rot="5400000" flipH="1" flipV="1">
              <a:off x="7215114" y="3287496"/>
              <a:ext cx="793921" cy="732850"/>
            </a:xfrm>
            <a:prstGeom prst="arc">
              <a:avLst>
                <a:gd name="adj1" fmla="val 16200000"/>
                <a:gd name="adj2" fmla="val 21343226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grpSp>
          <p:nvGrpSpPr>
            <p:cNvPr id="150" name="Group 149"/>
            <p:cNvGrpSpPr/>
            <p:nvPr/>
          </p:nvGrpSpPr>
          <p:grpSpPr>
            <a:xfrm rot="5400000" flipH="1">
              <a:off x="7091767" y="2712524"/>
              <a:ext cx="1670824" cy="1626641"/>
              <a:chOff x="6400800" y="2036909"/>
              <a:chExt cx="2084740" cy="2029611"/>
            </a:xfrm>
          </p:grpSpPr>
          <p:grpSp>
            <p:nvGrpSpPr>
              <p:cNvPr id="159" name="Group 158"/>
              <p:cNvGrpSpPr/>
              <p:nvPr/>
            </p:nvGrpSpPr>
            <p:grpSpPr>
              <a:xfrm>
                <a:off x="6858000" y="3016675"/>
                <a:ext cx="1213624" cy="81849"/>
                <a:chOff x="6439829" y="3581367"/>
                <a:chExt cx="1213624" cy="81849"/>
              </a:xfrm>
            </p:grpSpPr>
            <p:sp>
              <p:nvSpPr>
                <p:cNvPr id="164" name="Freeform 163"/>
                <p:cNvSpPr/>
                <p:nvPr/>
              </p:nvSpPr>
              <p:spPr bwMode="auto">
                <a:xfrm>
                  <a:off x="6439829" y="3581367"/>
                  <a:ext cx="646771" cy="81849"/>
                </a:xfrm>
                <a:custGeom>
                  <a:avLst/>
                  <a:gdLst>
                    <a:gd name="connsiteX0" fmla="*/ 0 w 646771"/>
                    <a:gd name="connsiteY0" fmla="*/ 14938 h 81849"/>
                    <a:gd name="connsiteX1" fmla="*/ 59473 w 646771"/>
                    <a:gd name="connsiteY1" fmla="*/ 59543 h 81849"/>
                    <a:gd name="connsiteX2" fmla="*/ 111512 w 646771"/>
                    <a:gd name="connsiteY2" fmla="*/ 11221 h 81849"/>
                    <a:gd name="connsiteX3" fmla="*/ 174703 w 646771"/>
                    <a:gd name="connsiteY3" fmla="*/ 78128 h 81849"/>
                    <a:gd name="connsiteX4" fmla="*/ 241610 w 646771"/>
                    <a:gd name="connsiteY4" fmla="*/ 69 h 81849"/>
                    <a:gd name="connsiteX5" fmla="*/ 308517 w 646771"/>
                    <a:gd name="connsiteY5" fmla="*/ 63260 h 81849"/>
                    <a:gd name="connsiteX6" fmla="*/ 371708 w 646771"/>
                    <a:gd name="connsiteY6" fmla="*/ 7504 h 81849"/>
                    <a:gd name="connsiteX7" fmla="*/ 423747 w 646771"/>
                    <a:gd name="connsiteY7" fmla="*/ 81845 h 81849"/>
                    <a:gd name="connsiteX8" fmla="*/ 479503 w 646771"/>
                    <a:gd name="connsiteY8" fmla="*/ 11221 h 81849"/>
                    <a:gd name="connsiteX9" fmla="*/ 557561 w 646771"/>
                    <a:gd name="connsiteY9" fmla="*/ 78128 h 81849"/>
                    <a:gd name="connsiteX10" fmla="*/ 624469 w 646771"/>
                    <a:gd name="connsiteY10" fmla="*/ 11221 h 81849"/>
                    <a:gd name="connsiteX11" fmla="*/ 646771 w 646771"/>
                    <a:gd name="connsiteY11" fmla="*/ 26089 h 8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46771" h="81849">
                      <a:moveTo>
                        <a:pt x="0" y="14938"/>
                      </a:moveTo>
                      <a:cubicBezTo>
                        <a:pt x="20444" y="37550"/>
                        <a:pt x="40888" y="60163"/>
                        <a:pt x="59473" y="59543"/>
                      </a:cubicBezTo>
                      <a:cubicBezTo>
                        <a:pt x="78058" y="58924"/>
                        <a:pt x="92307" y="8124"/>
                        <a:pt x="111512" y="11221"/>
                      </a:cubicBezTo>
                      <a:cubicBezTo>
                        <a:pt x="130717" y="14318"/>
                        <a:pt x="153020" y="79987"/>
                        <a:pt x="174703" y="78128"/>
                      </a:cubicBezTo>
                      <a:cubicBezTo>
                        <a:pt x="196386" y="76269"/>
                        <a:pt x="219308" y="2547"/>
                        <a:pt x="241610" y="69"/>
                      </a:cubicBezTo>
                      <a:cubicBezTo>
                        <a:pt x="263912" y="-2409"/>
                        <a:pt x="286834" y="62021"/>
                        <a:pt x="308517" y="63260"/>
                      </a:cubicBezTo>
                      <a:cubicBezTo>
                        <a:pt x="330200" y="64499"/>
                        <a:pt x="352503" y="4407"/>
                        <a:pt x="371708" y="7504"/>
                      </a:cubicBezTo>
                      <a:cubicBezTo>
                        <a:pt x="390913" y="10601"/>
                        <a:pt x="405781" y="81226"/>
                        <a:pt x="423747" y="81845"/>
                      </a:cubicBezTo>
                      <a:cubicBezTo>
                        <a:pt x="441713" y="82464"/>
                        <a:pt x="457201" y="11840"/>
                        <a:pt x="479503" y="11221"/>
                      </a:cubicBezTo>
                      <a:cubicBezTo>
                        <a:pt x="501805" y="10602"/>
                        <a:pt x="533400" y="78128"/>
                        <a:pt x="557561" y="78128"/>
                      </a:cubicBezTo>
                      <a:cubicBezTo>
                        <a:pt x="581722" y="78128"/>
                        <a:pt x="609601" y="19894"/>
                        <a:pt x="624469" y="11221"/>
                      </a:cubicBezTo>
                      <a:cubicBezTo>
                        <a:pt x="639337" y="2548"/>
                        <a:pt x="643054" y="14318"/>
                        <a:pt x="646771" y="2608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165" name="Flowchart: Alternate Process 164"/>
                <p:cNvSpPr/>
                <p:nvPr/>
              </p:nvSpPr>
              <p:spPr bwMode="auto">
                <a:xfrm>
                  <a:off x="7043853" y="3585117"/>
                  <a:ext cx="609600" cy="63682"/>
                </a:xfrm>
                <a:prstGeom prst="flowChartAlternateProcess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60" name="Arc 159"/>
              <p:cNvSpPr/>
              <p:nvPr/>
            </p:nvSpPr>
            <p:spPr bwMode="auto">
              <a:xfrm>
                <a:off x="6400800" y="3152120"/>
                <a:ext cx="990600" cy="914400"/>
              </a:xfrm>
              <a:prstGeom prst="arc">
                <a:avLst>
                  <a:gd name="adj1" fmla="val 16200000"/>
                  <a:gd name="adj2" fmla="val 21418447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61" name="Arc 160"/>
              <p:cNvSpPr/>
              <p:nvPr/>
            </p:nvSpPr>
            <p:spPr bwMode="auto">
              <a:xfrm flipH="1" flipV="1">
                <a:off x="7494940" y="2036909"/>
                <a:ext cx="990600" cy="914400"/>
              </a:xfrm>
              <a:prstGeom prst="arc">
                <a:avLst>
                  <a:gd name="adj1" fmla="val 16200000"/>
                  <a:gd name="adj2" fmla="val 21343219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62" name="Arc 161"/>
              <p:cNvSpPr/>
              <p:nvPr/>
            </p:nvSpPr>
            <p:spPr bwMode="auto">
              <a:xfrm flipH="1">
                <a:off x="7494940" y="3152120"/>
                <a:ext cx="990600" cy="914400"/>
              </a:xfrm>
              <a:prstGeom prst="arc">
                <a:avLst>
                  <a:gd name="adj1" fmla="val 16200000"/>
                  <a:gd name="adj2" fmla="val 21415533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63" name="Arc 162"/>
              <p:cNvSpPr/>
              <p:nvPr/>
            </p:nvSpPr>
            <p:spPr bwMode="auto">
              <a:xfrm flipV="1">
                <a:off x="6400800" y="2036909"/>
                <a:ext cx="990600" cy="914400"/>
              </a:xfrm>
              <a:prstGeom prst="arc">
                <a:avLst>
                  <a:gd name="adj1" fmla="val 16200000"/>
                  <a:gd name="adj2" fmla="val 21343226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 rot="16200000" flipH="1" flipV="1">
              <a:off x="5491567" y="2630749"/>
              <a:ext cx="1670824" cy="1626641"/>
              <a:chOff x="6400800" y="2036909"/>
              <a:chExt cx="2084740" cy="2029611"/>
            </a:xfrm>
          </p:grpSpPr>
          <p:grpSp>
            <p:nvGrpSpPr>
              <p:cNvPr id="152" name="Group 151"/>
              <p:cNvGrpSpPr/>
              <p:nvPr/>
            </p:nvGrpSpPr>
            <p:grpSpPr>
              <a:xfrm>
                <a:off x="6858000" y="3016675"/>
                <a:ext cx="1213624" cy="81849"/>
                <a:chOff x="6439829" y="3581367"/>
                <a:chExt cx="1213624" cy="81849"/>
              </a:xfrm>
            </p:grpSpPr>
            <p:sp>
              <p:nvSpPr>
                <p:cNvPr id="157" name="Freeform 156"/>
                <p:cNvSpPr/>
                <p:nvPr/>
              </p:nvSpPr>
              <p:spPr bwMode="auto">
                <a:xfrm>
                  <a:off x="6439829" y="3581367"/>
                  <a:ext cx="646771" cy="81849"/>
                </a:xfrm>
                <a:custGeom>
                  <a:avLst/>
                  <a:gdLst>
                    <a:gd name="connsiteX0" fmla="*/ 0 w 646771"/>
                    <a:gd name="connsiteY0" fmla="*/ 14938 h 81849"/>
                    <a:gd name="connsiteX1" fmla="*/ 59473 w 646771"/>
                    <a:gd name="connsiteY1" fmla="*/ 59543 h 81849"/>
                    <a:gd name="connsiteX2" fmla="*/ 111512 w 646771"/>
                    <a:gd name="connsiteY2" fmla="*/ 11221 h 81849"/>
                    <a:gd name="connsiteX3" fmla="*/ 174703 w 646771"/>
                    <a:gd name="connsiteY3" fmla="*/ 78128 h 81849"/>
                    <a:gd name="connsiteX4" fmla="*/ 241610 w 646771"/>
                    <a:gd name="connsiteY4" fmla="*/ 69 h 81849"/>
                    <a:gd name="connsiteX5" fmla="*/ 308517 w 646771"/>
                    <a:gd name="connsiteY5" fmla="*/ 63260 h 81849"/>
                    <a:gd name="connsiteX6" fmla="*/ 371708 w 646771"/>
                    <a:gd name="connsiteY6" fmla="*/ 7504 h 81849"/>
                    <a:gd name="connsiteX7" fmla="*/ 423747 w 646771"/>
                    <a:gd name="connsiteY7" fmla="*/ 81845 h 81849"/>
                    <a:gd name="connsiteX8" fmla="*/ 479503 w 646771"/>
                    <a:gd name="connsiteY8" fmla="*/ 11221 h 81849"/>
                    <a:gd name="connsiteX9" fmla="*/ 557561 w 646771"/>
                    <a:gd name="connsiteY9" fmla="*/ 78128 h 81849"/>
                    <a:gd name="connsiteX10" fmla="*/ 624469 w 646771"/>
                    <a:gd name="connsiteY10" fmla="*/ 11221 h 81849"/>
                    <a:gd name="connsiteX11" fmla="*/ 646771 w 646771"/>
                    <a:gd name="connsiteY11" fmla="*/ 26089 h 8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46771" h="81849">
                      <a:moveTo>
                        <a:pt x="0" y="14938"/>
                      </a:moveTo>
                      <a:cubicBezTo>
                        <a:pt x="20444" y="37550"/>
                        <a:pt x="40888" y="60163"/>
                        <a:pt x="59473" y="59543"/>
                      </a:cubicBezTo>
                      <a:cubicBezTo>
                        <a:pt x="78058" y="58924"/>
                        <a:pt x="92307" y="8124"/>
                        <a:pt x="111512" y="11221"/>
                      </a:cubicBezTo>
                      <a:cubicBezTo>
                        <a:pt x="130717" y="14318"/>
                        <a:pt x="153020" y="79987"/>
                        <a:pt x="174703" y="78128"/>
                      </a:cubicBezTo>
                      <a:cubicBezTo>
                        <a:pt x="196386" y="76269"/>
                        <a:pt x="219308" y="2547"/>
                        <a:pt x="241610" y="69"/>
                      </a:cubicBezTo>
                      <a:cubicBezTo>
                        <a:pt x="263912" y="-2409"/>
                        <a:pt x="286834" y="62021"/>
                        <a:pt x="308517" y="63260"/>
                      </a:cubicBezTo>
                      <a:cubicBezTo>
                        <a:pt x="330200" y="64499"/>
                        <a:pt x="352503" y="4407"/>
                        <a:pt x="371708" y="7504"/>
                      </a:cubicBezTo>
                      <a:cubicBezTo>
                        <a:pt x="390913" y="10601"/>
                        <a:pt x="405781" y="81226"/>
                        <a:pt x="423747" y="81845"/>
                      </a:cubicBezTo>
                      <a:cubicBezTo>
                        <a:pt x="441713" y="82464"/>
                        <a:pt x="457201" y="11840"/>
                        <a:pt x="479503" y="11221"/>
                      </a:cubicBezTo>
                      <a:cubicBezTo>
                        <a:pt x="501805" y="10602"/>
                        <a:pt x="533400" y="78128"/>
                        <a:pt x="557561" y="78128"/>
                      </a:cubicBezTo>
                      <a:cubicBezTo>
                        <a:pt x="581722" y="78128"/>
                        <a:pt x="609601" y="19894"/>
                        <a:pt x="624469" y="11221"/>
                      </a:cubicBezTo>
                      <a:cubicBezTo>
                        <a:pt x="639337" y="2548"/>
                        <a:pt x="643054" y="14318"/>
                        <a:pt x="646771" y="26089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158" name="Flowchart: Alternate Process 157"/>
                <p:cNvSpPr/>
                <p:nvPr/>
              </p:nvSpPr>
              <p:spPr bwMode="auto">
                <a:xfrm>
                  <a:off x="7043853" y="3585117"/>
                  <a:ext cx="609600" cy="63682"/>
                </a:xfrm>
                <a:prstGeom prst="flowChartAlternateProcess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53" name="Arc 152"/>
              <p:cNvSpPr/>
              <p:nvPr/>
            </p:nvSpPr>
            <p:spPr bwMode="auto">
              <a:xfrm>
                <a:off x="6400800" y="3152120"/>
                <a:ext cx="990600" cy="914400"/>
              </a:xfrm>
              <a:prstGeom prst="arc">
                <a:avLst>
                  <a:gd name="adj1" fmla="val 16200000"/>
                  <a:gd name="adj2" fmla="val 21418447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4" name="Arc 153"/>
              <p:cNvSpPr/>
              <p:nvPr/>
            </p:nvSpPr>
            <p:spPr bwMode="auto">
              <a:xfrm flipH="1" flipV="1">
                <a:off x="7494940" y="2036909"/>
                <a:ext cx="990600" cy="914400"/>
              </a:xfrm>
              <a:prstGeom prst="arc">
                <a:avLst>
                  <a:gd name="adj1" fmla="val 16200000"/>
                  <a:gd name="adj2" fmla="val 21343219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5" name="Arc 154"/>
              <p:cNvSpPr/>
              <p:nvPr/>
            </p:nvSpPr>
            <p:spPr bwMode="auto">
              <a:xfrm flipH="1">
                <a:off x="7494940" y="3152120"/>
                <a:ext cx="990600" cy="914400"/>
              </a:xfrm>
              <a:prstGeom prst="arc">
                <a:avLst>
                  <a:gd name="adj1" fmla="val 16200000"/>
                  <a:gd name="adj2" fmla="val 21415533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56" name="Arc 155"/>
              <p:cNvSpPr/>
              <p:nvPr/>
            </p:nvSpPr>
            <p:spPr bwMode="auto">
              <a:xfrm flipV="1">
                <a:off x="6400800" y="2036909"/>
                <a:ext cx="990600" cy="914400"/>
              </a:xfrm>
              <a:prstGeom prst="arc">
                <a:avLst>
                  <a:gd name="adj1" fmla="val 16200000"/>
                  <a:gd name="adj2" fmla="val 21343226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7169" name="Straight Connector 7168"/>
            <p:cNvCxnSpPr/>
            <p:nvPr/>
          </p:nvCxnSpPr>
          <p:spPr>
            <a:xfrm>
              <a:off x="5880083" y="2608882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5754463" y="36295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5983063" y="37819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6059263" y="4223410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6211663" y="4375810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6287863" y="3994810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6440263" y="4147210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6592663" y="4299610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6821263" y="37819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6973663" y="39343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7278463" y="40867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7430863" y="42391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7354663" y="38581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7507063" y="40105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7811863" y="41629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7964263" y="43153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6592663" y="24865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8192863" y="3994810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8345263" y="4147210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6745063" y="26389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6897463" y="27913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6287863" y="27151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7049863" y="22579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7202263" y="24103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7354663" y="25627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7507063" y="27151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7659463" y="24865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5754463" y="29437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5906863" y="30961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7964263" y="25627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8116663" y="27151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6821263" y="4147210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>
              <a:off x="6973663" y="4299610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7202263" y="43915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6059263" y="24865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6897463" y="24103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>
              <a:off x="6592663" y="2851810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>
              <a:off x="7735663" y="2775610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7049863" y="25627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>
              <a:off x="8269063" y="3156610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8192863" y="2486546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>
              <a:off x="5830663" y="4147210"/>
              <a:ext cx="0" cy="1681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54360" y="914400"/>
            <a:ext cx="3692593" cy="3110504"/>
            <a:chOff x="449276" y="1942991"/>
            <a:chExt cx="3692593" cy="3110504"/>
          </a:xfrm>
        </p:grpSpPr>
        <p:cxnSp>
          <p:nvCxnSpPr>
            <p:cNvPr id="267" name="Straight Connector 266"/>
            <p:cNvCxnSpPr/>
            <p:nvPr/>
          </p:nvCxnSpPr>
          <p:spPr>
            <a:xfrm flipV="1">
              <a:off x="1981200" y="2907320"/>
              <a:ext cx="2160669" cy="6583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V="1">
              <a:off x="2461269" y="3917350"/>
              <a:ext cx="1680600" cy="11361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Rectangle 27"/>
            <p:cNvSpPr>
              <a:spLocks noChangeArrowheads="1"/>
            </p:cNvSpPr>
            <p:nvPr/>
          </p:nvSpPr>
          <p:spPr bwMode="auto">
            <a:xfrm>
              <a:off x="449276" y="1942991"/>
              <a:ext cx="2746808" cy="13234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Subtilis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, swims by rotating helical flagella; activity is controlled by oxygen/nitrogen supply</a:t>
              </a: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993652" y="3559832"/>
              <a:ext cx="8627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Body: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2-5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Times New Roman"/>
                </a:rPr>
                <a:t>m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m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grpSp>
          <p:nvGrpSpPr>
            <p:cNvPr id="287" name="Group 286"/>
            <p:cNvGrpSpPr/>
            <p:nvPr/>
          </p:nvGrpSpPr>
          <p:grpSpPr>
            <a:xfrm rot="15661044">
              <a:off x="1625022" y="4151420"/>
              <a:ext cx="1390429" cy="214610"/>
              <a:chOff x="5867400" y="961826"/>
              <a:chExt cx="4475163" cy="588917"/>
            </a:xfrm>
          </p:grpSpPr>
          <p:sp>
            <p:nvSpPr>
              <p:cNvPr id="290" name="Flowchart: Terminator 289"/>
              <p:cNvSpPr/>
              <p:nvPr/>
            </p:nvSpPr>
            <p:spPr bwMode="auto">
              <a:xfrm>
                <a:off x="9047163" y="1063625"/>
                <a:ext cx="1295400" cy="420688"/>
              </a:xfrm>
              <a:prstGeom prst="flowChartTerminator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1" name="Freeform 290"/>
              <p:cNvSpPr/>
              <p:nvPr/>
            </p:nvSpPr>
            <p:spPr bwMode="auto">
              <a:xfrm>
                <a:off x="5942013" y="1200883"/>
                <a:ext cx="3114675" cy="210672"/>
              </a:xfrm>
              <a:custGeom>
                <a:avLst/>
                <a:gdLst>
                  <a:gd name="connsiteX0" fmla="*/ 3114675 w 3114675"/>
                  <a:gd name="connsiteY0" fmla="*/ 86609 h 210672"/>
                  <a:gd name="connsiteX1" fmla="*/ 2800350 w 3114675"/>
                  <a:gd name="connsiteY1" fmla="*/ 884 h 210672"/>
                  <a:gd name="connsiteX2" fmla="*/ 2457450 w 3114675"/>
                  <a:gd name="connsiteY2" fmla="*/ 134234 h 210672"/>
                  <a:gd name="connsiteX3" fmla="*/ 2038350 w 3114675"/>
                  <a:gd name="connsiteY3" fmla="*/ 29459 h 210672"/>
                  <a:gd name="connsiteX4" fmla="*/ 1809750 w 3114675"/>
                  <a:gd name="connsiteY4" fmla="*/ 162809 h 210672"/>
                  <a:gd name="connsiteX5" fmla="*/ 1381125 w 3114675"/>
                  <a:gd name="connsiteY5" fmla="*/ 86609 h 210672"/>
                  <a:gd name="connsiteX6" fmla="*/ 1000125 w 3114675"/>
                  <a:gd name="connsiteY6" fmla="*/ 210434 h 210672"/>
                  <a:gd name="connsiteX7" fmla="*/ 733425 w 3114675"/>
                  <a:gd name="connsiteY7" fmla="*/ 48509 h 210672"/>
                  <a:gd name="connsiteX8" fmla="*/ 257175 w 3114675"/>
                  <a:gd name="connsiteY8" fmla="*/ 172334 h 210672"/>
                  <a:gd name="connsiteX9" fmla="*/ 0 w 3114675"/>
                  <a:gd name="connsiteY9" fmla="*/ 115184 h 210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4675" h="210672">
                    <a:moveTo>
                      <a:pt x="3114675" y="86609"/>
                    </a:moveTo>
                    <a:cubicBezTo>
                      <a:pt x="3012281" y="39777"/>
                      <a:pt x="2909887" y="-7054"/>
                      <a:pt x="2800350" y="884"/>
                    </a:cubicBezTo>
                    <a:cubicBezTo>
                      <a:pt x="2690812" y="8821"/>
                      <a:pt x="2584450" y="129472"/>
                      <a:pt x="2457450" y="134234"/>
                    </a:cubicBezTo>
                    <a:cubicBezTo>
                      <a:pt x="2330450" y="138996"/>
                      <a:pt x="2146300" y="24697"/>
                      <a:pt x="2038350" y="29459"/>
                    </a:cubicBezTo>
                    <a:cubicBezTo>
                      <a:pt x="1930400" y="34221"/>
                      <a:pt x="1919287" y="153284"/>
                      <a:pt x="1809750" y="162809"/>
                    </a:cubicBezTo>
                    <a:cubicBezTo>
                      <a:pt x="1700213" y="172334"/>
                      <a:pt x="1516062" y="78671"/>
                      <a:pt x="1381125" y="86609"/>
                    </a:cubicBezTo>
                    <a:cubicBezTo>
                      <a:pt x="1246187" y="94547"/>
                      <a:pt x="1108075" y="216784"/>
                      <a:pt x="1000125" y="210434"/>
                    </a:cubicBezTo>
                    <a:cubicBezTo>
                      <a:pt x="892175" y="204084"/>
                      <a:pt x="857250" y="54859"/>
                      <a:pt x="733425" y="48509"/>
                    </a:cubicBezTo>
                    <a:cubicBezTo>
                      <a:pt x="609600" y="42159"/>
                      <a:pt x="379412" y="161222"/>
                      <a:pt x="257175" y="172334"/>
                    </a:cubicBezTo>
                    <a:cubicBezTo>
                      <a:pt x="134937" y="183447"/>
                      <a:pt x="67468" y="149315"/>
                      <a:pt x="0" y="115184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2" name="Freeform 291"/>
              <p:cNvSpPr/>
              <p:nvPr/>
            </p:nvSpPr>
            <p:spPr bwMode="auto">
              <a:xfrm>
                <a:off x="5867400" y="961826"/>
                <a:ext cx="4133850" cy="449730"/>
              </a:xfrm>
              <a:custGeom>
                <a:avLst/>
                <a:gdLst>
                  <a:gd name="connsiteX0" fmla="*/ 4133850 w 4133850"/>
                  <a:gd name="connsiteY0" fmla="*/ 114465 h 562175"/>
                  <a:gd name="connsiteX1" fmla="*/ 3838575 w 4133850"/>
                  <a:gd name="connsiteY1" fmla="*/ 165 h 562175"/>
                  <a:gd name="connsiteX2" fmla="*/ 3133725 w 4133850"/>
                  <a:gd name="connsiteY2" fmla="*/ 95415 h 562175"/>
                  <a:gd name="connsiteX3" fmla="*/ 2971800 w 4133850"/>
                  <a:gd name="connsiteY3" fmla="*/ 333540 h 562175"/>
                  <a:gd name="connsiteX4" fmla="*/ 2505075 w 4133850"/>
                  <a:gd name="connsiteY4" fmla="*/ 476415 h 562175"/>
                  <a:gd name="connsiteX5" fmla="*/ 2181225 w 4133850"/>
                  <a:gd name="connsiteY5" fmla="*/ 314490 h 562175"/>
                  <a:gd name="connsiteX6" fmla="*/ 1724025 w 4133850"/>
                  <a:gd name="connsiteY6" fmla="*/ 504990 h 562175"/>
                  <a:gd name="connsiteX7" fmla="*/ 1390650 w 4133850"/>
                  <a:gd name="connsiteY7" fmla="*/ 324015 h 562175"/>
                  <a:gd name="connsiteX8" fmla="*/ 1038225 w 4133850"/>
                  <a:gd name="connsiteY8" fmla="*/ 562140 h 562175"/>
                  <a:gd name="connsiteX9" fmla="*/ 666750 w 4133850"/>
                  <a:gd name="connsiteY9" fmla="*/ 343065 h 562175"/>
                  <a:gd name="connsiteX10" fmla="*/ 190500 w 4133850"/>
                  <a:gd name="connsiteY10" fmla="*/ 504990 h 562175"/>
                  <a:gd name="connsiteX11" fmla="*/ 0 w 4133850"/>
                  <a:gd name="connsiteY11" fmla="*/ 428790 h 56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33850" h="562175">
                    <a:moveTo>
                      <a:pt x="4133850" y="114465"/>
                    </a:moveTo>
                    <a:cubicBezTo>
                      <a:pt x="4069556" y="58902"/>
                      <a:pt x="4005262" y="3340"/>
                      <a:pt x="3838575" y="165"/>
                    </a:cubicBezTo>
                    <a:cubicBezTo>
                      <a:pt x="3671888" y="-3010"/>
                      <a:pt x="3278187" y="39853"/>
                      <a:pt x="3133725" y="95415"/>
                    </a:cubicBezTo>
                    <a:cubicBezTo>
                      <a:pt x="2989263" y="150977"/>
                      <a:pt x="3076575" y="270040"/>
                      <a:pt x="2971800" y="333540"/>
                    </a:cubicBezTo>
                    <a:cubicBezTo>
                      <a:pt x="2867025" y="397040"/>
                      <a:pt x="2636837" y="479590"/>
                      <a:pt x="2505075" y="476415"/>
                    </a:cubicBezTo>
                    <a:cubicBezTo>
                      <a:pt x="2373313" y="473240"/>
                      <a:pt x="2311400" y="309728"/>
                      <a:pt x="2181225" y="314490"/>
                    </a:cubicBezTo>
                    <a:cubicBezTo>
                      <a:pt x="2051050" y="319253"/>
                      <a:pt x="1855787" y="503403"/>
                      <a:pt x="1724025" y="504990"/>
                    </a:cubicBezTo>
                    <a:cubicBezTo>
                      <a:pt x="1592263" y="506577"/>
                      <a:pt x="1504950" y="314490"/>
                      <a:pt x="1390650" y="324015"/>
                    </a:cubicBezTo>
                    <a:cubicBezTo>
                      <a:pt x="1276350" y="333540"/>
                      <a:pt x="1158875" y="558965"/>
                      <a:pt x="1038225" y="562140"/>
                    </a:cubicBezTo>
                    <a:cubicBezTo>
                      <a:pt x="917575" y="565315"/>
                      <a:pt x="808037" y="352590"/>
                      <a:pt x="666750" y="343065"/>
                    </a:cubicBezTo>
                    <a:cubicBezTo>
                      <a:pt x="525462" y="333540"/>
                      <a:pt x="301625" y="490703"/>
                      <a:pt x="190500" y="504990"/>
                    </a:cubicBezTo>
                    <a:cubicBezTo>
                      <a:pt x="79375" y="519277"/>
                      <a:pt x="39687" y="474033"/>
                      <a:pt x="0" y="42879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3" name="Freeform 292"/>
              <p:cNvSpPr/>
              <p:nvPr/>
            </p:nvSpPr>
            <p:spPr bwMode="auto">
              <a:xfrm>
                <a:off x="5905500" y="1204614"/>
                <a:ext cx="3724275" cy="346129"/>
              </a:xfrm>
              <a:custGeom>
                <a:avLst/>
                <a:gdLst>
                  <a:gd name="connsiteX0" fmla="*/ 3724275 w 3724275"/>
                  <a:gd name="connsiteY0" fmla="*/ 281286 h 346129"/>
                  <a:gd name="connsiteX1" fmla="*/ 3228975 w 3724275"/>
                  <a:gd name="connsiteY1" fmla="*/ 328911 h 346129"/>
                  <a:gd name="connsiteX2" fmla="*/ 2962275 w 3724275"/>
                  <a:gd name="connsiteY2" fmla="*/ 24111 h 346129"/>
                  <a:gd name="connsiteX3" fmla="*/ 2676525 w 3724275"/>
                  <a:gd name="connsiteY3" fmla="*/ 71736 h 346129"/>
                  <a:gd name="connsiteX4" fmla="*/ 2343150 w 3724275"/>
                  <a:gd name="connsiteY4" fmla="*/ 157461 h 346129"/>
                  <a:gd name="connsiteX5" fmla="*/ 2171700 w 3724275"/>
                  <a:gd name="connsiteY5" fmla="*/ 24111 h 346129"/>
                  <a:gd name="connsiteX6" fmla="*/ 1857375 w 3724275"/>
                  <a:gd name="connsiteY6" fmla="*/ 81261 h 346129"/>
                  <a:gd name="connsiteX7" fmla="*/ 1419225 w 3724275"/>
                  <a:gd name="connsiteY7" fmla="*/ 5061 h 346129"/>
                  <a:gd name="connsiteX8" fmla="*/ 1047750 w 3724275"/>
                  <a:gd name="connsiteY8" fmla="*/ 252711 h 346129"/>
                  <a:gd name="connsiteX9" fmla="*/ 733425 w 3724275"/>
                  <a:gd name="connsiteY9" fmla="*/ 71736 h 346129"/>
                  <a:gd name="connsiteX10" fmla="*/ 514350 w 3724275"/>
                  <a:gd name="connsiteY10" fmla="*/ 14586 h 346129"/>
                  <a:gd name="connsiteX11" fmla="*/ 276225 w 3724275"/>
                  <a:gd name="connsiteY11" fmla="*/ 138411 h 346129"/>
                  <a:gd name="connsiteX12" fmla="*/ 0 w 3724275"/>
                  <a:gd name="connsiteY12" fmla="*/ 119361 h 346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24275" h="346129">
                    <a:moveTo>
                      <a:pt x="3724275" y="281286"/>
                    </a:moveTo>
                    <a:cubicBezTo>
                      <a:pt x="3540125" y="326530"/>
                      <a:pt x="3355975" y="371774"/>
                      <a:pt x="3228975" y="328911"/>
                    </a:cubicBezTo>
                    <a:cubicBezTo>
                      <a:pt x="3101975" y="286048"/>
                      <a:pt x="3054350" y="66973"/>
                      <a:pt x="2962275" y="24111"/>
                    </a:cubicBezTo>
                    <a:cubicBezTo>
                      <a:pt x="2870200" y="-18752"/>
                      <a:pt x="2779712" y="49511"/>
                      <a:pt x="2676525" y="71736"/>
                    </a:cubicBezTo>
                    <a:cubicBezTo>
                      <a:pt x="2573338" y="93961"/>
                      <a:pt x="2427287" y="165398"/>
                      <a:pt x="2343150" y="157461"/>
                    </a:cubicBezTo>
                    <a:cubicBezTo>
                      <a:pt x="2259012" y="149523"/>
                      <a:pt x="2252663" y="36811"/>
                      <a:pt x="2171700" y="24111"/>
                    </a:cubicBezTo>
                    <a:cubicBezTo>
                      <a:pt x="2090737" y="11411"/>
                      <a:pt x="1982787" y="84436"/>
                      <a:pt x="1857375" y="81261"/>
                    </a:cubicBezTo>
                    <a:cubicBezTo>
                      <a:pt x="1731963" y="78086"/>
                      <a:pt x="1554162" y="-23514"/>
                      <a:pt x="1419225" y="5061"/>
                    </a:cubicBezTo>
                    <a:cubicBezTo>
                      <a:pt x="1284288" y="33636"/>
                      <a:pt x="1162050" y="241599"/>
                      <a:pt x="1047750" y="252711"/>
                    </a:cubicBezTo>
                    <a:cubicBezTo>
                      <a:pt x="933450" y="263823"/>
                      <a:pt x="822325" y="111423"/>
                      <a:pt x="733425" y="71736"/>
                    </a:cubicBezTo>
                    <a:cubicBezTo>
                      <a:pt x="644525" y="32048"/>
                      <a:pt x="590550" y="3474"/>
                      <a:pt x="514350" y="14586"/>
                    </a:cubicBezTo>
                    <a:cubicBezTo>
                      <a:pt x="438150" y="25698"/>
                      <a:pt x="361950" y="120949"/>
                      <a:pt x="276225" y="138411"/>
                    </a:cubicBezTo>
                    <a:cubicBezTo>
                      <a:pt x="190500" y="155873"/>
                      <a:pt x="95250" y="137617"/>
                      <a:pt x="0" y="119361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4" name="Freeform 293"/>
              <p:cNvSpPr/>
              <p:nvPr/>
            </p:nvSpPr>
            <p:spPr bwMode="auto">
              <a:xfrm>
                <a:off x="5876925" y="1119656"/>
                <a:ext cx="3743325" cy="423477"/>
              </a:xfrm>
              <a:custGeom>
                <a:avLst/>
                <a:gdLst>
                  <a:gd name="connsiteX0" fmla="*/ 3743325 w 3743325"/>
                  <a:gd name="connsiteY0" fmla="*/ 137644 h 423477"/>
                  <a:gd name="connsiteX1" fmla="*/ 3467100 w 3743325"/>
                  <a:gd name="connsiteY1" fmla="*/ 23344 h 423477"/>
                  <a:gd name="connsiteX2" fmla="*/ 3152775 w 3743325"/>
                  <a:gd name="connsiteY2" fmla="*/ 23344 h 423477"/>
                  <a:gd name="connsiteX3" fmla="*/ 2705100 w 3743325"/>
                  <a:gd name="connsiteY3" fmla="*/ 270994 h 423477"/>
                  <a:gd name="connsiteX4" fmla="*/ 2266950 w 3743325"/>
                  <a:gd name="connsiteY4" fmla="*/ 4294 h 423477"/>
                  <a:gd name="connsiteX5" fmla="*/ 1819275 w 3743325"/>
                  <a:gd name="connsiteY5" fmla="*/ 366244 h 423477"/>
                  <a:gd name="connsiteX6" fmla="*/ 1390650 w 3743325"/>
                  <a:gd name="connsiteY6" fmla="*/ 61444 h 423477"/>
                  <a:gd name="connsiteX7" fmla="*/ 1085850 w 3743325"/>
                  <a:gd name="connsiteY7" fmla="*/ 423394 h 423477"/>
                  <a:gd name="connsiteX8" fmla="*/ 638175 w 3743325"/>
                  <a:gd name="connsiteY8" fmla="*/ 23344 h 423477"/>
                  <a:gd name="connsiteX9" fmla="*/ 381000 w 3743325"/>
                  <a:gd name="connsiteY9" fmla="*/ 318619 h 423477"/>
                  <a:gd name="connsiteX10" fmla="*/ 0 w 3743325"/>
                  <a:gd name="connsiteY10" fmla="*/ 185269 h 42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325" h="423477">
                    <a:moveTo>
                      <a:pt x="3743325" y="137644"/>
                    </a:moveTo>
                    <a:cubicBezTo>
                      <a:pt x="3654425" y="90019"/>
                      <a:pt x="3565525" y="42394"/>
                      <a:pt x="3467100" y="23344"/>
                    </a:cubicBezTo>
                    <a:cubicBezTo>
                      <a:pt x="3368675" y="4294"/>
                      <a:pt x="3279775" y="-17931"/>
                      <a:pt x="3152775" y="23344"/>
                    </a:cubicBezTo>
                    <a:cubicBezTo>
                      <a:pt x="3025775" y="64619"/>
                      <a:pt x="2852737" y="274169"/>
                      <a:pt x="2705100" y="270994"/>
                    </a:cubicBezTo>
                    <a:cubicBezTo>
                      <a:pt x="2557462" y="267819"/>
                      <a:pt x="2414587" y="-11581"/>
                      <a:pt x="2266950" y="4294"/>
                    </a:cubicBezTo>
                    <a:cubicBezTo>
                      <a:pt x="2119313" y="20169"/>
                      <a:pt x="1965325" y="356719"/>
                      <a:pt x="1819275" y="366244"/>
                    </a:cubicBezTo>
                    <a:cubicBezTo>
                      <a:pt x="1673225" y="375769"/>
                      <a:pt x="1512887" y="51919"/>
                      <a:pt x="1390650" y="61444"/>
                    </a:cubicBezTo>
                    <a:cubicBezTo>
                      <a:pt x="1268412" y="70969"/>
                      <a:pt x="1211262" y="429744"/>
                      <a:pt x="1085850" y="423394"/>
                    </a:cubicBezTo>
                    <a:cubicBezTo>
                      <a:pt x="960437" y="417044"/>
                      <a:pt x="755650" y="40806"/>
                      <a:pt x="638175" y="23344"/>
                    </a:cubicBezTo>
                    <a:cubicBezTo>
                      <a:pt x="520700" y="5882"/>
                      <a:pt x="487362" y="291632"/>
                      <a:pt x="381000" y="318619"/>
                    </a:cubicBezTo>
                    <a:cubicBezTo>
                      <a:pt x="274637" y="345607"/>
                      <a:pt x="137318" y="265438"/>
                      <a:pt x="0" y="185269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324205" y="1790944"/>
            <a:ext cx="5357749" cy="3695456"/>
            <a:chOff x="3324205" y="1790944"/>
            <a:chExt cx="5357749" cy="3695456"/>
          </a:xfrm>
        </p:grpSpPr>
        <p:grpSp>
          <p:nvGrpSpPr>
            <p:cNvPr id="7" name="Group 6"/>
            <p:cNvGrpSpPr/>
            <p:nvPr/>
          </p:nvGrpSpPr>
          <p:grpSpPr>
            <a:xfrm>
              <a:off x="5768640" y="1790944"/>
              <a:ext cx="2913314" cy="3325259"/>
              <a:chOff x="5768640" y="2925423"/>
              <a:chExt cx="2913314" cy="332525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5768640" y="2925423"/>
                <a:ext cx="2913314" cy="3325259"/>
                <a:chOff x="5768640" y="2925423"/>
                <a:chExt cx="2913314" cy="3325259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5768640" y="2925423"/>
                  <a:ext cx="2913314" cy="3325259"/>
                  <a:chOff x="5768640" y="3310173"/>
                  <a:chExt cx="2913314" cy="3325259"/>
                </a:xfrm>
              </p:grpSpPr>
              <p:sp>
                <p:nvSpPr>
                  <p:cNvPr id="3" name="Rectangle 2"/>
                  <p:cNvSpPr/>
                  <p:nvPr/>
                </p:nvSpPr>
                <p:spPr>
                  <a:xfrm>
                    <a:off x="5778838" y="4357014"/>
                    <a:ext cx="450536" cy="607971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+mn-ea"/>
                      <a:cs typeface="Times New Roman"/>
                    </a:endParaRPr>
                  </a:p>
                </p:txBody>
              </p: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5768640" y="3310173"/>
                    <a:ext cx="2913314" cy="3325259"/>
                    <a:chOff x="5768640" y="3310173"/>
                    <a:chExt cx="2913314" cy="3325259"/>
                  </a:xfrm>
                </p:grpSpPr>
                <p:cxnSp>
                  <p:nvCxnSpPr>
                    <p:cNvPr id="7173" name="Straight Arrow Connector 7172"/>
                    <p:cNvCxnSpPr/>
                    <p:nvPr/>
                  </p:nvCxnSpPr>
                  <p:spPr>
                    <a:xfrm flipV="1">
                      <a:off x="6093609" y="3802743"/>
                      <a:ext cx="760324" cy="360205"/>
                    </a:xfrm>
                    <a:prstGeom prst="straightConnector1">
                      <a:avLst/>
                    </a:prstGeom>
                    <a:ln w="38100">
                      <a:solidFill>
                        <a:srgbClr val="FF0000"/>
                      </a:solidFill>
                      <a:headEnd type="triangl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174" name="Rectangle 7173"/>
                    <p:cNvSpPr/>
                    <p:nvPr/>
                  </p:nvSpPr>
                  <p:spPr>
                    <a:xfrm>
                      <a:off x="6519196" y="3310173"/>
                      <a:ext cx="2162758" cy="461665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Chromonic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LC</a:t>
                      </a:r>
                    </a:p>
                  </p:txBody>
                </p:sp>
                <p:grpSp>
                  <p:nvGrpSpPr>
                    <p:cNvPr id="11" name="Group 10"/>
                    <p:cNvGrpSpPr/>
                    <p:nvPr/>
                  </p:nvGrpSpPr>
                  <p:grpSpPr>
                    <a:xfrm>
                      <a:off x="5768640" y="4350789"/>
                      <a:ext cx="2482265" cy="2284643"/>
                      <a:chOff x="5747335" y="4379657"/>
                      <a:chExt cx="2482265" cy="2284643"/>
                    </a:xfrm>
                  </p:grpSpPr>
                  <p:grpSp>
                    <p:nvGrpSpPr>
                      <p:cNvPr id="76" name="Group 75"/>
                      <p:cNvGrpSpPr/>
                      <p:nvPr/>
                    </p:nvGrpSpPr>
                    <p:grpSpPr>
                      <a:xfrm rot="5400000">
                        <a:off x="6620612" y="5033059"/>
                        <a:ext cx="1832683" cy="1385292"/>
                        <a:chOff x="3725356" y="3766194"/>
                        <a:chExt cx="2520235" cy="1905000"/>
                      </a:xfrm>
                    </p:grpSpPr>
                    <p:sp>
                      <p:nvSpPr>
                        <p:cNvPr id="77" name="Rectangle 5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3730991" y="3766194"/>
                          <a:ext cx="2514600" cy="1905000"/>
                        </a:xfrm>
                        <a:prstGeom prst="rect">
                          <a:avLst/>
                        </a:prstGeom>
                        <a:solidFill>
                          <a:srgbClr val="66FFFF"/>
                        </a:solidFill>
                        <a:ln w="2857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10800000" wrap="none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ea typeface="+mn-ea"/>
                            <a:cs typeface="Times New Roman" pitchFamily="18" charset="0"/>
                          </a:endParaRPr>
                        </a:p>
                      </p:txBody>
                    </p:sp>
                    <p:grpSp>
                      <p:nvGrpSpPr>
                        <p:cNvPr id="78" name="Group 77"/>
                        <p:cNvGrpSpPr/>
                        <p:nvPr/>
                      </p:nvGrpSpPr>
                      <p:grpSpPr>
                        <a:xfrm rot="16200000">
                          <a:off x="4039466" y="3468182"/>
                          <a:ext cx="1884216" cy="2512435"/>
                          <a:chOff x="4289778" y="1600200"/>
                          <a:chExt cx="1223610" cy="2001838"/>
                        </a:xfrm>
                      </p:grpSpPr>
                      <p:grpSp>
                        <p:nvGrpSpPr>
                          <p:cNvPr id="79" name="Group 39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392613" y="3226504"/>
                            <a:ext cx="179387" cy="269875"/>
                            <a:chOff x="4279024" y="3200400"/>
                            <a:chExt cx="178823" cy="271191"/>
                          </a:xfrm>
                        </p:grpSpPr>
                        <p:sp>
                          <p:nvSpPr>
                            <p:cNvPr id="255" name="Can 291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4290847" y="3396959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56" name="Can 29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4308583" y="3331929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57" name="Can 29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4279024" y="3265430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58" name="Can 29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4299715" y="3200400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0" name="Group 295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flipH="1">
                            <a:off x="4724400" y="2971800"/>
                            <a:ext cx="190500" cy="630238"/>
                            <a:chOff x="6382692" y="4157802"/>
                            <a:chExt cx="194652" cy="642798"/>
                          </a:xfrm>
                        </p:grpSpPr>
                        <p:sp>
                          <p:nvSpPr>
                            <p:cNvPr id="245" name="Can 29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85710" y="4724400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46" name="Can 29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00800" y="4660272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47" name="Can 29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24944" y="4593876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48" name="Can 29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91746" y="4525980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49" name="Can 30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00800" y="4459584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50" name="Can 301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21926" y="4422618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51" name="Can 30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00800" y="4358490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52" name="Can 30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82692" y="4292094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53" name="Can 30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12872" y="4224198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54" name="Can 30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91746" y="4157802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1" name="Group 30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flipH="1">
                            <a:off x="5257800" y="2819400"/>
                            <a:ext cx="190500" cy="630238"/>
                            <a:chOff x="6382692" y="4157802"/>
                            <a:chExt cx="194652" cy="642798"/>
                          </a:xfrm>
                        </p:grpSpPr>
                        <p:sp>
                          <p:nvSpPr>
                            <p:cNvPr id="235" name="Can 30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85710" y="4724400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36" name="Can 30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00800" y="4660272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37" name="Can 30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24944" y="4593876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38" name="Can 31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91746" y="4525980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39" name="Can 311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00800" y="4459584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40" name="Can 31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21926" y="4422618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41" name="Can 31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00800" y="4358490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42" name="Can 31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82692" y="4292094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43" name="Can 31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12872" y="4224198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44" name="Can 31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91746" y="4157802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2" name="Group 81"/>
                          <p:cNvGrpSpPr/>
                          <p:nvPr/>
                        </p:nvGrpSpPr>
                        <p:grpSpPr>
                          <a:xfrm>
                            <a:off x="4522787" y="2438400"/>
                            <a:ext cx="277813" cy="630238"/>
                            <a:chOff x="4476750" y="2438400"/>
                            <a:chExt cx="277813" cy="630238"/>
                          </a:xfrm>
                        </p:grpSpPr>
                        <p:sp>
                          <p:nvSpPr>
                            <p:cNvPr id="225" name="Can 31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4495800" y="2994025"/>
                              <a:ext cx="149225" cy="74613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26" name="Can 31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4519613" y="2930525"/>
                              <a:ext cx="149225" cy="74613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27" name="Can 32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4495800" y="2865438"/>
                              <a:ext cx="149225" cy="7461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28" name="Can 321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4527550" y="2798763"/>
                              <a:ext cx="150813" cy="7461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29" name="Can 32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4519613" y="2733675"/>
                              <a:ext cx="149225" cy="74613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30" name="Can 32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4476750" y="2697163"/>
                              <a:ext cx="149225" cy="7461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31" name="Can 32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4519613" y="2635250"/>
                              <a:ext cx="149225" cy="74613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32" name="Can 32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4537075" y="2570163"/>
                              <a:ext cx="149225" cy="7461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33" name="Can 32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4506913" y="2503488"/>
                              <a:ext cx="149225" cy="7461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34" name="Can 32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4603750" y="2438400"/>
                              <a:ext cx="150813" cy="74613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3" name="Group 82"/>
                          <p:cNvGrpSpPr/>
                          <p:nvPr/>
                        </p:nvGrpSpPr>
                        <p:grpSpPr>
                          <a:xfrm flipH="1">
                            <a:off x="4800600" y="2297289"/>
                            <a:ext cx="190647" cy="629572"/>
                            <a:chOff x="6382692" y="4157802"/>
                            <a:chExt cx="194652" cy="642798"/>
                          </a:xfrm>
                          <a:scene3d>
                            <a:camera prst="orthographicFront">
                              <a:rot lat="0" lon="0" rev="600000"/>
                            </a:camera>
                            <a:lightRig rig="threePt" dir="t"/>
                          </a:scene3d>
                        </p:grpSpPr>
                        <p:sp>
                          <p:nvSpPr>
                            <p:cNvPr id="215" name="Can 214"/>
                            <p:cNvSpPr/>
                            <p:nvPr/>
                          </p:nvSpPr>
                          <p:spPr bwMode="auto">
                            <a:xfrm>
                              <a:off x="6385710" y="4724400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16" name="Can 215"/>
                            <p:cNvSpPr/>
                            <p:nvPr/>
                          </p:nvSpPr>
                          <p:spPr bwMode="auto">
                            <a:xfrm>
                              <a:off x="6400800" y="4660272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17" name="Can 216"/>
                            <p:cNvSpPr/>
                            <p:nvPr/>
                          </p:nvSpPr>
                          <p:spPr bwMode="auto">
                            <a:xfrm>
                              <a:off x="6424944" y="4593876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18" name="Can 217"/>
                            <p:cNvSpPr/>
                            <p:nvPr/>
                          </p:nvSpPr>
                          <p:spPr bwMode="auto">
                            <a:xfrm>
                              <a:off x="6391746" y="4525980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19" name="Can 218"/>
                            <p:cNvSpPr/>
                            <p:nvPr/>
                          </p:nvSpPr>
                          <p:spPr bwMode="auto">
                            <a:xfrm>
                              <a:off x="6400800" y="4459584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20" name="Can 219"/>
                            <p:cNvSpPr/>
                            <p:nvPr/>
                          </p:nvSpPr>
                          <p:spPr bwMode="auto">
                            <a:xfrm>
                              <a:off x="6421926" y="4422618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21" name="Can 220"/>
                            <p:cNvSpPr/>
                            <p:nvPr/>
                          </p:nvSpPr>
                          <p:spPr bwMode="auto">
                            <a:xfrm>
                              <a:off x="6400800" y="4358490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22" name="Can 221"/>
                            <p:cNvSpPr/>
                            <p:nvPr/>
                          </p:nvSpPr>
                          <p:spPr bwMode="auto">
                            <a:xfrm>
                              <a:off x="6382692" y="4292094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23" name="Can 222"/>
                            <p:cNvSpPr/>
                            <p:nvPr/>
                          </p:nvSpPr>
                          <p:spPr bwMode="auto">
                            <a:xfrm>
                              <a:off x="6412872" y="4224198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24" name="Can 223"/>
                            <p:cNvSpPr/>
                            <p:nvPr/>
                          </p:nvSpPr>
                          <p:spPr bwMode="auto">
                            <a:xfrm>
                              <a:off x="6391746" y="4157802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4" name="Group 35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flipH="1">
                            <a:off x="4495800" y="1676400"/>
                            <a:ext cx="190500" cy="630238"/>
                            <a:chOff x="6382692" y="4157802"/>
                            <a:chExt cx="194652" cy="642798"/>
                          </a:xfrm>
                        </p:grpSpPr>
                        <p:sp>
                          <p:nvSpPr>
                            <p:cNvPr id="138" name="Can 351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85710" y="4724400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9" name="Can 35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00800" y="4660272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0" name="Can 35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24944" y="4593876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1" name="Can 35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91746" y="4525980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2" name="Can 35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00800" y="4459584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3" name="Can 35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21926" y="4422618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44" name="Can 35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00800" y="4358490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12" name="Can 35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82692" y="4292094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13" name="Can 35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12872" y="4224198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214" name="Can 36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91746" y="4157802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5" name="Group 36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flipH="1">
                            <a:off x="5257800" y="1676400"/>
                            <a:ext cx="190500" cy="630238"/>
                            <a:chOff x="6382692" y="4157802"/>
                            <a:chExt cx="194652" cy="642798"/>
                          </a:xfrm>
                        </p:grpSpPr>
                        <p:sp>
                          <p:nvSpPr>
                            <p:cNvPr id="128" name="Can 36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85710" y="4724400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29" name="Can 36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00800" y="4660272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0" name="Can 36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24944" y="4593876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1" name="Can 36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91746" y="4525980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2" name="Can 36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00800" y="4459584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3" name="Can 36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21926" y="4422618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4" name="Can 36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00800" y="4358490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5" name="Can 36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82692" y="4292094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6" name="Can 37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12872" y="4224198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37" name="Can 371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91746" y="4157802"/>
                              <a:ext cx="152400" cy="76200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86" name="Can 85"/>
                          <p:cNvSpPr/>
                          <p:nvPr/>
                        </p:nvSpPr>
                        <p:spPr bwMode="auto">
                          <a:xfrm flipH="1">
                            <a:off x="5032336" y="3124200"/>
                            <a:ext cx="149264" cy="74632"/>
                          </a:xfrm>
                          <a:prstGeom prst="can">
                            <a:avLst>
                              <a:gd name="adj" fmla="val 50000"/>
                            </a:avLst>
                          </a:prstGeom>
                          <a:solidFill>
                            <a:srgbClr val="FFC000"/>
                          </a:solidFill>
                          <a:ln w="9525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>
                              <a:rot lat="0" lon="0" rev="4200000"/>
                            </a:camera>
                            <a:lightRig rig="threePt" dir="t"/>
                          </a:scene3d>
                        </p:spPr>
                        <p:txBody>
                          <a:bodyPr/>
                          <a:lstStyle/>
                          <a:p>
                            <a:pPr marL="0" marR="0" lvl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87" name="Can 86"/>
                          <p:cNvSpPr/>
                          <p:nvPr/>
                        </p:nvSpPr>
                        <p:spPr bwMode="auto">
                          <a:xfrm flipH="1">
                            <a:off x="5029200" y="2971800"/>
                            <a:ext cx="149264" cy="74632"/>
                          </a:xfrm>
                          <a:prstGeom prst="can">
                            <a:avLst>
                              <a:gd name="adj" fmla="val 50000"/>
                            </a:avLst>
                          </a:prstGeom>
                          <a:solidFill>
                            <a:srgbClr val="FFC000"/>
                          </a:solidFill>
                          <a:ln w="9525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scene3d>
                            <a:camera prst="orthographicFront">
                              <a:rot lat="0" lon="0" rev="9600000"/>
                            </a:camera>
                            <a:lightRig rig="threePt" dir="t"/>
                          </a:scene3d>
                        </p:spPr>
                        <p:txBody>
                          <a:bodyPr/>
                          <a:lstStyle/>
                          <a:p>
                            <a:pPr marL="0" marR="0" lvl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88" name="Group 442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5029200" y="3276600"/>
                            <a:ext cx="179388" cy="206375"/>
                            <a:chOff x="6336424" y="4495800"/>
                            <a:chExt cx="178823" cy="206161"/>
                          </a:xfrm>
                        </p:grpSpPr>
                        <p:sp>
                          <p:nvSpPr>
                            <p:cNvPr id="124" name="Can 44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365983" y="4627329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25" name="Can 44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336424" y="4560830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26" name="Can 44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357115" y="4495800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89" name="Group 45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5334000" y="2362200"/>
                            <a:ext cx="179388" cy="206375"/>
                            <a:chOff x="6336424" y="4495800"/>
                            <a:chExt cx="178823" cy="206161"/>
                          </a:xfrm>
                        </p:grpSpPr>
                        <p:sp>
                          <p:nvSpPr>
                            <p:cNvPr id="121" name="Can 451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365983" y="4627329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22" name="Can 45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336424" y="4560830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23" name="Can 45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357115" y="4495800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0" name="Group 45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792663" y="1708150"/>
                            <a:ext cx="177800" cy="204788"/>
                            <a:chOff x="6336424" y="4495800"/>
                            <a:chExt cx="178823" cy="206161"/>
                          </a:xfrm>
                        </p:grpSpPr>
                        <p:sp>
                          <p:nvSpPr>
                            <p:cNvPr id="118" name="Can 45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365983" y="4627329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9" name="Can 45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336424" y="4560830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20" name="Can 45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357115" y="4495800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91" name="Can 4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flipH="1">
                            <a:off x="5029200" y="2725738"/>
                            <a:ext cx="149225" cy="74612"/>
                          </a:xfrm>
                          <a:prstGeom prst="can">
                            <a:avLst>
                              <a:gd name="adj" fmla="val 50000"/>
                            </a:avLst>
                          </a:prstGeom>
                          <a:solidFill>
                            <a:srgbClr val="FFC000"/>
                          </a:solidFill>
                          <a:ln w="9525" algn="ctr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marL="0" marR="0" lvl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endParaRPr>
                          </a:p>
                        </p:txBody>
                      </p:sp>
                      <p:grpSp>
                        <p:nvGrpSpPr>
                          <p:cNvPr id="92" name="Group 51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76800" y="1905000"/>
                            <a:ext cx="207963" cy="333375"/>
                            <a:chOff x="6565024" y="4648200"/>
                            <a:chExt cx="208130" cy="333999"/>
                          </a:xfrm>
                        </p:grpSpPr>
                        <p:sp>
                          <p:nvSpPr>
                            <p:cNvPr id="113" name="Can 52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623890" y="4907567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4" name="Can 521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576847" y="4844759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5" name="Can 52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594583" y="4779729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6" name="Can 52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565024" y="4713230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7" name="Can 52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585715" y="4648200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3" name="Group 53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995863" y="1600200"/>
                            <a:ext cx="209550" cy="333375"/>
                            <a:chOff x="6293154" y="1752600"/>
                            <a:chExt cx="210269" cy="333999"/>
                          </a:xfrm>
                        </p:grpSpPr>
                        <p:sp>
                          <p:nvSpPr>
                            <p:cNvPr id="108" name="Can 52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293154" y="2011967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09" name="Can 52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336423" y="1949159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0" name="Can 52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354159" y="1884129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1" name="Can 52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313311" y="1817630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12" name="Can 53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flipH="1">
                              <a:off x="6345291" y="1752600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algn="ctr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4" name="Group 93"/>
                          <p:cNvGrpSpPr/>
                          <p:nvPr/>
                        </p:nvGrpSpPr>
                        <p:grpSpPr>
                          <a:xfrm>
                            <a:off x="5105400" y="2277534"/>
                            <a:ext cx="210269" cy="333999"/>
                            <a:chOff x="6293154" y="1752600"/>
                            <a:chExt cx="210269" cy="333999"/>
                          </a:xfrm>
                          <a:scene3d>
                            <a:camera prst="orthographicFront">
                              <a:rot lat="0" lon="0" rev="1200000"/>
                            </a:camera>
                            <a:lightRig rig="threePt" dir="t"/>
                          </a:scene3d>
                        </p:grpSpPr>
                        <p:sp>
                          <p:nvSpPr>
                            <p:cNvPr id="103" name="Can 102"/>
                            <p:cNvSpPr/>
                            <p:nvPr/>
                          </p:nvSpPr>
                          <p:spPr bwMode="auto">
                            <a:xfrm flipH="1">
                              <a:off x="6293154" y="2011967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04" name="Can 103"/>
                            <p:cNvSpPr/>
                            <p:nvPr/>
                          </p:nvSpPr>
                          <p:spPr bwMode="auto">
                            <a:xfrm flipH="1">
                              <a:off x="6336423" y="1949159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05" name="Can 104"/>
                            <p:cNvSpPr/>
                            <p:nvPr/>
                          </p:nvSpPr>
                          <p:spPr bwMode="auto">
                            <a:xfrm flipH="1">
                              <a:off x="6354159" y="1884129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06" name="Can 105"/>
                            <p:cNvSpPr/>
                            <p:nvPr/>
                          </p:nvSpPr>
                          <p:spPr bwMode="auto">
                            <a:xfrm flipH="1">
                              <a:off x="6313311" y="1817630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07" name="Can 106"/>
                            <p:cNvSpPr/>
                            <p:nvPr/>
                          </p:nvSpPr>
                          <p:spPr bwMode="auto">
                            <a:xfrm flipH="1">
                              <a:off x="6345291" y="1752600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5" name="Group 94"/>
                          <p:cNvGrpSpPr/>
                          <p:nvPr/>
                        </p:nvGrpSpPr>
                        <p:grpSpPr>
                          <a:xfrm>
                            <a:off x="4289778" y="2209800"/>
                            <a:ext cx="200867" cy="435234"/>
                            <a:chOff x="6314380" y="1828800"/>
                            <a:chExt cx="200867" cy="435234"/>
                          </a:xfrm>
                          <a:scene3d>
                            <a:camera prst="orthographicFront">
                              <a:rot lat="0" lon="0" rev="600000"/>
                            </a:camera>
                            <a:lightRig rig="threePt" dir="t"/>
                          </a:scene3d>
                        </p:grpSpPr>
                        <p:sp>
                          <p:nvSpPr>
                            <p:cNvPr id="96" name="Can 95"/>
                            <p:cNvSpPr/>
                            <p:nvPr/>
                          </p:nvSpPr>
                          <p:spPr bwMode="auto">
                            <a:xfrm flipH="1">
                              <a:off x="6323248" y="2189402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97" name="Can 96"/>
                            <p:cNvSpPr/>
                            <p:nvPr/>
                          </p:nvSpPr>
                          <p:spPr bwMode="auto">
                            <a:xfrm flipH="1">
                              <a:off x="6348247" y="2124373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98" name="Can 97"/>
                            <p:cNvSpPr/>
                            <p:nvPr/>
                          </p:nvSpPr>
                          <p:spPr bwMode="auto">
                            <a:xfrm flipH="1">
                              <a:off x="6338845" y="2088167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99" name="Can 98"/>
                            <p:cNvSpPr/>
                            <p:nvPr/>
                          </p:nvSpPr>
                          <p:spPr bwMode="auto">
                            <a:xfrm flipH="1">
                              <a:off x="6314380" y="2025359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00" name="Can 99"/>
                            <p:cNvSpPr/>
                            <p:nvPr/>
                          </p:nvSpPr>
                          <p:spPr bwMode="auto">
                            <a:xfrm flipH="1">
                              <a:off x="6365983" y="1960329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01" name="Can 100"/>
                            <p:cNvSpPr/>
                            <p:nvPr/>
                          </p:nvSpPr>
                          <p:spPr bwMode="auto">
                            <a:xfrm flipH="1">
                              <a:off x="6336424" y="1893830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  <p:sp>
                          <p:nvSpPr>
                            <p:cNvPr id="102" name="Can 101"/>
                            <p:cNvSpPr/>
                            <p:nvPr/>
                          </p:nvSpPr>
                          <p:spPr bwMode="auto">
                            <a:xfrm flipH="1">
                              <a:off x="6323248" y="1828800"/>
                              <a:ext cx="149264" cy="74632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FC000"/>
                            </a:solidFill>
                            <a:ln w="9525" cap="flat" cmpd="sng" algn="ctr">
                              <a:solidFill>
                                <a:schemeClr val="tx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pPr marL="0" marR="0" lvl="0" indent="0" algn="l" defTabSz="914400" rtl="0" eaLnBrk="0" fontAlgn="base" latinLnBrk="0" hangingPunct="0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+mn-ea"/>
                                <a:cs typeface="Times New Roman" pitchFamily="18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cxnSp>
                    <p:nvCxnSpPr>
                      <p:cNvPr id="6" name="Straight Connector 5"/>
                      <p:cNvCxnSpPr/>
                      <p:nvPr/>
                    </p:nvCxnSpPr>
                    <p:spPr>
                      <a:xfrm>
                        <a:off x="6177613" y="4379657"/>
                        <a:ext cx="2051987" cy="4297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9" name="Straight Connector 258"/>
                      <p:cNvCxnSpPr/>
                      <p:nvPr/>
                    </p:nvCxnSpPr>
                    <p:spPr>
                      <a:xfrm>
                        <a:off x="5747335" y="4380183"/>
                        <a:ext cx="1119509" cy="44794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0" name="Straight Connector 259"/>
                      <p:cNvCxnSpPr/>
                      <p:nvPr/>
                    </p:nvCxnSpPr>
                    <p:spPr>
                      <a:xfrm>
                        <a:off x="5770467" y="4998248"/>
                        <a:ext cx="1079601" cy="166605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sp>
              <p:nvSpPr>
                <p:cNvPr id="263" name="Rectangle 120"/>
                <p:cNvSpPr>
                  <a:spLocks noChangeArrowheads="1"/>
                </p:cNvSpPr>
                <p:nvPr/>
              </p:nvSpPr>
              <p:spPr bwMode="auto">
                <a:xfrm>
                  <a:off x="5872114" y="4561626"/>
                  <a:ext cx="1280154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10-100 nm</a:t>
                  </a:r>
                  <a:endParaRPr kumimoji="0" lang="en-US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11" name="Straight Arrow Connector 210"/>
              <p:cNvCxnSpPr/>
              <p:nvPr/>
            </p:nvCxnSpPr>
            <p:spPr>
              <a:xfrm flipH="1" flipV="1">
                <a:off x="6716709" y="4851956"/>
                <a:ext cx="8618" cy="75480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1" name="Group 260"/>
            <p:cNvGrpSpPr/>
            <p:nvPr/>
          </p:nvGrpSpPr>
          <p:grpSpPr>
            <a:xfrm>
              <a:off x="3324205" y="3886200"/>
              <a:ext cx="3124200" cy="1600200"/>
              <a:chOff x="1702768" y="4841490"/>
              <a:chExt cx="3124200" cy="1600200"/>
            </a:xfrm>
          </p:grpSpPr>
          <p:sp>
            <p:nvSpPr>
              <p:cNvPr id="262" name="Oval Callout 261"/>
              <p:cNvSpPr/>
              <p:nvPr/>
            </p:nvSpPr>
            <p:spPr bwMode="auto">
              <a:xfrm flipV="1">
                <a:off x="1702768" y="4841490"/>
                <a:ext cx="3124200" cy="1600200"/>
              </a:xfrm>
              <a:prstGeom prst="wedgeEllipseCallout">
                <a:avLst>
                  <a:gd name="adj1" fmla="val 61242"/>
                  <a:gd name="adj2" fmla="val 11404"/>
                </a:avLst>
              </a:prstGeom>
              <a:solidFill>
                <a:srgbClr val="00FF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65" name="Rectangle 27"/>
              <p:cNvSpPr>
                <a:spLocks noChangeArrowheads="1"/>
              </p:cNvSpPr>
              <p:nvPr/>
            </p:nvSpPr>
            <p:spPr bwMode="auto">
              <a:xfrm>
                <a:off x="2240128" y="5049498"/>
                <a:ext cx="2206625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/>
                    <a:ea typeface="+mn-ea"/>
                    <a:cs typeface="Arial" charset="0"/>
                  </a:rPr>
                  <a:t>Water based LC, non-toxic for bacteria</a:t>
                </a:r>
              </a:p>
            </p:txBody>
          </p:sp>
        </p:grpSp>
      </p:grpSp>
      <p:sp>
        <p:nvSpPr>
          <p:cNvPr id="264" name="Rectangle 3"/>
          <p:cNvSpPr txBox="1">
            <a:spLocks noChangeArrowheads="1"/>
          </p:cNvSpPr>
          <p:nvPr/>
        </p:nvSpPr>
        <p:spPr bwMode="auto">
          <a:xfrm>
            <a:off x="539554" y="5584914"/>
            <a:ext cx="8374048" cy="7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69900" indent="-469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Main feature: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 independent control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orientational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order and activity</a:t>
            </a:r>
          </a:p>
          <a:p>
            <a:pPr marL="914400" marR="0" lvl="2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1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69900" marR="0" lvl="1" indent="-469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5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1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574675" y="-454025"/>
            <a:ext cx="87979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Uniform alignment: bacteria follow the director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33800" y="4544422"/>
            <a:ext cx="487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Swimming parallel to the director;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no distinction between right and left,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/>
              </a:rPr>
              <a:t>thus no useful work…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710677" y="1344022"/>
            <a:ext cx="2733563" cy="1865230"/>
            <a:chOff x="3658453" y="1256061"/>
            <a:chExt cx="2733563" cy="1865230"/>
          </a:xfrm>
        </p:grpSpPr>
        <p:sp>
          <p:nvSpPr>
            <p:cNvPr id="78" name="Parallelogram 77"/>
            <p:cNvSpPr/>
            <p:nvPr/>
          </p:nvSpPr>
          <p:spPr>
            <a:xfrm>
              <a:off x="3658453" y="1256061"/>
              <a:ext cx="2733563" cy="1865230"/>
            </a:xfrm>
            <a:prstGeom prst="parallelogram">
              <a:avLst>
                <a:gd name="adj" fmla="val 0"/>
              </a:avLst>
            </a:prstGeom>
            <a:pattFill prst="dashHorz">
              <a:fgClr>
                <a:schemeClr val="tx1"/>
              </a:fgClr>
              <a:bgClr>
                <a:srgbClr val="FFFF0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5505286" y="1857539"/>
              <a:ext cx="747712" cy="0"/>
            </a:xfrm>
            <a:prstGeom prst="straightConnector1">
              <a:avLst/>
            </a:prstGeom>
            <a:ln w="38100">
              <a:solidFill>
                <a:srgbClr val="0000CC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0" name="Object 1"/>
            <p:cNvGraphicFramePr>
              <a:graphicFrameLocks noChangeAspect="1"/>
            </p:cNvGraphicFramePr>
            <p:nvPr/>
          </p:nvGraphicFramePr>
          <p:xfrm>
            <a:off x="5494173" y="1422564"/>
            <a:ext cx="741363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9803" name="Equation" r:id="rId6" imgW="457200" imgH="177480" progId="Equation.DSMT4">
                    <p:embed/>
                  </p:oleObj>
                </mc:Choice>
                <mc:Fallback>
                  <p:oleObj name="Equation" r:id="rId6" imgW="457200" imgH="177480" progId="Equation.DSMT4">
                    <p:embed/>
                    <p:pic>
                      <p:nvPicPr>
                        <p:cNvPr id="8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94173" y="1422564"/>
                          <a:ext cx="741363" cy="288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" name="unifor_reformatted_10fp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69360" y="1344022"/>
            <a:ext cx="3009900" cy="3009900"/>
          </a:xfrm>
          <a:prstGeom prst="rect">
            <a:avLst/>
          </a:prstGeom>
        </p:spPr>
      </p:pic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634408" y="6211669"/>
            <a:ext cx="79761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S.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Zhou et al,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PNAS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111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, 1265 (2014)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1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54665</TotalTime>
  <Words>2339</Words>
  <Application>Microsoft Office PowerPoint</Application>
  <PresentationFormat>On-screen Show (4:3)</PresentationFormat>
  <Paragraphs>266</Paragraphs>
  <Slides>35</Slides>
  <Notes>26</Notes>
  <HiddenSlides>0</HiddenSlides>
  <MMClips>12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Arial</vt:lpstr>
      <vt:lpstr>Calibri</vt:lpstr>
      <vt:lpstr>Georgia</vt:lpstr>
      <vt:lpstr>Symbol</vt:lpstr>
      <vt:lpstr>Times</vt:lpstr>
      <vt:lpstr>Times New Roman</vt:lpstr>
      <vt:lpstr>Ubuntu</vt:lpstr>
      <vt:lpstr>Verdana</vt:lpstr>
      <vt:lpstr>Wingdings</vt:lpstr>
      <vt:lpstr>2_Profile</vt:lpstr>
      <vt:lpstr>1_Profile</vt:lpstr>
      <vt:lpstr>5_Profile</vt:lpstr>
      <vt:lpstr>6_Profile</vt:lpstr>
      <vt:lpstr>2_Office Theme</vt:lpstr>
      <vt:lpstr>Bitmap 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Liquid Crystals to Command Swimming Bacteria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Conclusion-I: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Conclusion-II</vt:lpstr>
      <vt:lpstr>Summary</vt:lpstr>
    </vt:vector>
  </TitlesOfParts>
  <Company>Kent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1 - CONDENSED MATTER: GENERAL CHARACTERS, PARTICLE INTERACTIONS</dc:title>
  <dc:creator>Oleg D Lavrentovich</dc:creator>
  <cp:lastModifiedBy>LAVRENTOVICH, OLEG</cp:lastModifiedBy>
  <cp:revision>1517</cp:revision>
  <cp:lastPrinted>2020-02-28T01:41:13Z</cp:lastPrinted>
  <dcterms:created xsi:type="dcterms:W3CDTF">2001-09-24T23:13:56Z</dcterms:created>
  <dcterms:modified xsi:type="dcterms:W3CDTF">2020-03-12T22:49:35Z</dcterms:modified>
</cp:coreProperties>
</file>